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74" r:id="rId2"/>
    <p:sldId id="337" r:id="rId3"/>
    <p:sldId id="331" r:id="rId4"/>
    <p:sldId id="327" r:id="rId5"/>
    <p:sldId id="340" r:id="rId6"/>
    <p:sldId id="353" r:id="rId7"/>
    <p:sldId id="279" r:id="rId8"/>
    <p:sldId id="325" r:id="rId9"/>
    <p:sldId id="280" r:id="rId10"/>
    <p:sldId id="351" r:id="rId11"/>
    <p:sldId id="276" r:id="rId12"/>
    <p:sldId id="323" r:id="rId13"/>
    <p:sldId id="324" r:id="rId14"/>
    <p:sldId id="294" r:id="rId15"/>
    <p:sldId id="333" r:id="rId16"/>
    <p:sldId id="295" r:id="rId17"/>
    <p:sldId id="277" r:id="rId18"/>
    <p:sldId id="282" r:id="rId19"/>
    <p:sldId id="346" r:id="rId20"/>
    <p:sldId id="308" r:id="rId21"/>
    <p:sldId id="321" r:id="rId22"/>
    <p:sldId id="356" r:id="rId23"/>
    <p:sldId id="341" r:id="rId24"/>
    <p:sldId id="344" r:id="rId25"/>
    <p:sldId id="342" r:id="rId26"/>
    <p:sldId id="343" r:id="rId27"/>
    <p:sldId id="347" r:id="rId28"/>
    <p:sldId id="355" r:id="rId29"/>
    <p:sldId id="354" r:id="rId30"/>
    <p:sldId id="292" r:id="rId31"/>
    <p:sldId id="334" r:id="rId32"/>
    <p:sldId id="335" r:id="rId33"/>
    <p:sldId id="288" r:id="rId34"/>
    <p:sldId id="348" r:id="rId35"/>
    <p:sldId id="338" r:id="rId36"/>
    <p:sldId id="286" r:id="rId37"/>
    <p:sldId id="291" r:id="rId38"/>
    <p:sldId id="326" r:id="rId39"/>
    <p:sldId id="278" r:id="rId40"/>
    <p:sldId id="285" r:id="rId41"/>
    <p:sldId id="315" r:id="rId42"/>
    <p:sldId id="281" r:id="rId43"/>
    <p:sldId id="283" r:id="rId44"/>
    <p:sldId id="289" r:id="rId45"/>
    <p:sldId id="290" r:id="rId46"/>
    <p:sldId id="349" r:id="rId47"/>
    <p:sldId id="350" r:id="rId48"/>
    <p:sldId id="316" r:id="rId49"/>
    <p:sldId id="358" r:id="rId50"/>
    <p:sldId id="296" r:id="rId51"/>
    <p:sldId id="298" r:id="rId52"/>
    <p:sldId id="318" r:id="rId53"/>
    <p:sldId id="284" r:id="rId54"/>
    <p:sldId id="357" r:id="rId55"/>
    <p:sldId id="306" r:id="rId56"/>
    <p:sldId id="352" r:id="rId57"/>
    <p:sldId id="317" r:id="rId58"/>
    <p:sldId id="320" r:id="rId59"/>
    <p:sldId id="297" r:id="rId60"/>
    <p:sldId id="336" r:id="rId61"/>
    <p:sldId id="312" r:id="rId62"/>
    <p:sldId id="329" r:id="rId63"/>
    <p:sldId id="311" r:id="rId64"/>
    <p:sldId id="307" r:id="rId65"/>
    <p:sldId id="313" r:id="rId66"/>
    <p:sldId id="310" r:id="rId67"/>
    <p:sldId id="304" r:id="rId68"/>
    <p:sldId id="328" r:id="rId69"/>
    <p:sldId id="330" r:id="rId70"/>
    <p:sldId id="339" r:id="rId71"/>
    <p:sldId id="332" r:id="rId72"/>
    <p:sldId id="360" r:id="rId73"/>
    <p:sldId id="359" r:id="rId74"/>
    <p:sldId id="345" r:id="rId75"/>
  </p:sldIdLst>
  <p:sldSz cx="9906000" cy="6858000" type="A4"/>
  <p:notesSz cx="6858000" cy="918845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rchitecture" id="{DC785B50-505E-4DE2-94F0-719C91848254}">
          <p14:sldIdLst>
            <p14:sldId id="274"/>
            <p14:sldId id="337"/>
          </p14:sldIdLst>
        </p14:section>
        <p14:section name="intel cpu" id="{A0857DDF-8BE7-4AEC-8B45-86EE7840B48C}">
          <p14:sldIdLst>
            <p14:sldId id="331"/>
            <p14:sldId id="327"/>
            <p14:sldId id="340"/>
            <p14:sldId id="353"/>
            <p14:sldId id="279"/>
            <p14:sldId id="325"/>
            <p14:sldId id="280"/>
            <p14:sldId id="351"/>
            <p14:sldId id="276"/>
            <p14:sldId id="323"/>
          </p14:sldIdLst>
        </p14:section>
        <p14:section name="Registers" id="{096BB9F8-39BD-455B-B050-A5B92BF1579C}">
          <p14:sldIdLst>
            <p14:sldId id="324"/>
            <p14:sldId id="294"/>
            <p14:sldId id="333"/>
            <p14:sldId id="295"/>
            <p14:sldId id="277"/>
            <p14:sldId id="282"/>
            <p14:sldId id="346"/>
            <p14:sldId id="308"/>
            <p14:sldId id="321"/>
          </p14:sldIdLst>
        </p14:section>
        <p14:section name="instructions" id="{5B4A472A-95C5-46F4-A564-368A851270C7}">
          <p14:sldIdLst>
            <p14:sldId id="356"/>
            <p14:sldId id="341"/>
            <p14:sldId id="344"/>
            <p14:sldId id="342"/>
            <p14:sldId id="343"/>
            <p14:sldId id="347"/>
            <p14:sldId id="355"/>
            <p14:sldId id="354"/>
          </p14:sldIdLst>
        </p14:section>
        <p14:section name="Hex numbers" id="{E4BF4929-8800-46B1-8B27-C9BFFFD44953}">
          <p14:sldIdLst>
            <p14:sldId id="292"/>
            <p14:sldId id="334"/>
            <p14:sldId id="335"/>
            <p14:sldId id="288"/>
            <p14:sldId id="348"/>
            <p14:sldId id="338"/>
            <p14:sldId id="286"/>
            <p14:sldId id="291"/>
            <p14:sldId id="326"/>
            <p14:sldId id="278"/>
            <p14:sldId id="285"/>
            <p14:sldId id="315"/>
            <p14:sldId id="281"/>
            <p14:sldId id="283"/>
            <p14:sldId id="289"/>
            <p14:sldId id="290"/>
            <p14:sldId id="349"/>
            <p14:sldId id="350"/>
            <p14:sldId id="316"/>
            <p14:sldId id="358"/>
          </p14:sldIdLst>
        </p14:section>
        <p14:section name="os basics" id="{707E12E1-30E6-4A73-8449-8B6E1A532AF1}">
          <p14:sldIdLst>
            <p14:sldId id="296"/>
            <p14:sldId id="298"/>
            <p14:sldId id="318"/>
            <p14:sldId id="284"/>
            <p14:sldId id="357"/>
            <p14:sldId id="306"/>
            <p14:sldId id="352"/>
            <p14:sldId id="317"/>
            <p14:sldId id="320"/>
            <p14:sldId id="297"/>
            <p14:sldId id="336"/>
            <p14:sldId id="312"/>
            <p14:sldId id="329"/>
          </p14:sldIdLst>
        </p14:section>
        <p14:section name="32vs64" id="{5D27E3FB-589E-4E2E-B28E-0B88EDD17B08}">
          <p14:sldIdLst>
            <p14:sldId id="311"/>
            <p14:sldId id="307"/>
            <p14:sldId id="313"/>
            <p14:sldId id="310"/>
            <p14:sldId id="304"/>
            <p14:sldId id="328"/>
            <p14:sldId id="330"/>
            <p14:sldId id="339"/>
            <p14:sldId id="332"/>
          </p14:sldIdLst>
        </p14:section>
        <p14:section name="c64" id="{895223CE-2BF4-472D-98C7-46118AC55D26}">
          <p14:sldIdLst>
            <p14:sldId id="360"/>
            <p14:sldId id="359"/>
          </p14:sldIdLst>
        </p14:section>
        <p14:section name="out" id="{CB38A842-F22D-4BE3-97AA-D561D9F83212}">
          <p14:sldIdLst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703"/>
    <a:srgbClr val="FF0606"/>
    <a:srgbClr val="FF8400"/>
    <a:srgbClr val="00247D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3998" autoAdjust="0"/>
  </p:normalViewPr>
  <p:slideViewPr>
    <p:cSldViewPr>
      <p:cViewPr varScale="1">
        <p:scale>
          <a:sx n="115" d="100"/>
          <a:sy n="115" d="100"/>
        </p:scale>
        <p:origin x="90" y="9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82" tIns="0" rIns="18082" bIns="0" numCol="1" anchor="ctr" anchorCtr="0" compatLnSpc="1">
            <a:prstTxWarp prst="textNoShape">
              <a:avLst/>
            </a:prstTxWarp>
          </a:bodyPr>
          <a:lstStyle>
            <a:lvl1pPr algn="ctr" defTabSz="736600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7950" y="0"/>
            <a:ext cx="294005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82" tIns="0" rIns="324613" bIns="0" numCol="1" anchor="ctr" anchorCtr="0" compatLnSpc="1">
            <a:prstTxWarp prst="textNoShape">
              <a:avLst/>
            </a:prstTxWarp>
          </a:bodyPr>
          <a:lstStyle>
            <a:lvl1pPr algn="r" defTabSz="736600">
              <a:defRPr sz="100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8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7738" y="460375"/>
            <a:ext cx="5149850" cy="3565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58813" y="4135438"/>
            <a:ext cx="56229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3834" tIns="43698" rIns="73834" bIns="43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4" name="Text Box 14"/>
          <p:cNvSpPr txBox="1">
            <a:spLocks noChangeArrowheads="1"/>
          </p:cNvSpPr>
          <p:nvPr/>
        </p:nvSpPr>
        <p:spPr bwMode="auto">
          <a:xfrm>
            <a:off x="0" y="0"/>
            <a:ext cx="4935538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57182" tIns="44422" rIns="88841" bIns="44422">
            <a:spAutoFit/>
          </a:bodyPr>
          <a:lstStyle>
            <a:lvl1pPr marL="542925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defRPr/>
            </a:pPr>
            <a:r>
              <a:rPr lang="de-DE" altLang="en-US" sz="1000">
                <a:latin typeface="Arial" charset="0"/>
              </a:rPr>
              <a:t>„&lt;Seminartitel&gt;“ </a:t>
            </a:r>
            <a:br>
              <a:rPr lang="de-DE" altLang="en-US" sz="1000">
                <a:latin typeface="Arial" charset="0"/>
              </a:rPr>
            </a:br>
            <a:r>
              <a:rPr lang="de-DE" altLang="en-US" sz="1000">
                <a:latin typeface="Arial" charset="0"/>
              </a:rPr>
              <a:t>&lt;Vortragstitel&gt;</a:t>
            </a:r>
            <a:endParaRPr lang="de-DE" altLang="en-US" sz="3100"/>
          </a:p>
        </p:txBody>
      </p:sp>
      <p:sp>
        <p:nvSpPr>
          <p:cNvPr id="5125" name="Text Box 15"/>
          <p:cNvSpPr txBox="1">
            <a:spLocks noChangeArrowheads="1"/>
          </p:cNvSpPr>
          <p:nvPr/>
        </p:nvSpPr>
        <p:spPr bwMode="auto">
          <a:xfrm>
            <a:off x="4014788" y="0"/>
            <a:ext cx="284321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8841" tIns="44422" rIns="529633" bIns="44422">
            <a:spAutoFit/>
          </a:bodyPr>
          <a:lstStyle>
            <a:lvl1pPr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r">
              <a:defRPr/>
            </a:pPr>
            <a:br>
              <a:rPr lang="de-DE" altLang="en-US" sz="1000">
                <a:latin typeface="Arial" charset="0"/>
              </a:rPr>
            </a:br>
            <a:r>
              <a:rPr lang="de-DE" altLang="en-US" sz="1000">
                <a:latin typeface="Arial" charset="0"/>
              </a:rPr>
              <a:t>&lt;Datum&gt;</a:t>
            </a:r>
            <a:endParaRPr lang="de-DE" altLang="en-US" sz="3100"/>
          </a:p>
        </p:txBody>
      </p:sp>
      <p:sp>
        <p:nvSpPr>
          <p:cNvPr id="5126" name="Text Box 16"/>
          <p:cNvSpPr txBox="1">
            <a:spLocks noChangeArrowheads="1"/>
          </p:cNvSpPr>
          <p:nvPr/>
        </p:nvSpPr>
        <p:spPr bwMode="auto">
          <a:xfrm>
            <a:off x="0" y="8804275"/>
            <a:ext cx="331787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8841" tIns="44422" rIns="88841" bIns="44422">
            <a:spAutoFit/>
          </a:bodyPr>
          <a:lstStyle>
            <a:lvl1pPr marL="45085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defRPr/>
            </a:pPr>
            <a:r>
              <a:rPr lang="de-DE" altLang="en-US" sz="1200"/>
              <a:t>© </a:t>
            </a:r>
            <a:r>
              <a:rPr lang="en-US" altLang="en-US" sz="1000" b="1">
                <a:latin typeface="Arial" charset="0"/>
              </a:rPr>
              <a:t>Compass Security AG</a:t>
            </a:r>
            <a:endParaRPr lang="de-DE" altLang="en-US" sz="3100"/>
          </a:p>
        </p:txBody>
      </p:sp>
      <p:sp>
        <p:nvSpPr>
          <p:cNvPr id="5127" name="Text Box 17"/>
          <p:cNvSpPr txBox="1">
            <a:spLocks noChangeArrowheads="1"/>
          </p:cNvSpPr>
          <p:nvPr/>
        </p:nvSpPr>
        <p:spPr bwMode="auto">
          <a:xfrm>
            <a:off x="4470400" y="8804275"/>
            <a:ext cx="2387600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cap="rnd">
                <a:solidFill>
                  <a:srgbClr val="000000"/>
                </a:solidFill>
                <a:prstDash val="sysDot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8841" tIns="44422" rIns="546717" bIns="44422">
            <a:spAutoFit/>
          </a:bodyPr>
          <a:lstStyle>
            <a:lvl1pPr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866775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86677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altLang="en-US" sz="1000">
                <a:latin typeface="Arial" charset="0"/>
              </a:rPr>
              <a:t>Seite </a:t>
            </a:r>
            <a:fld id="{17D751CE-AEF4-479E-9B93-BB0BDE67F26B}" type="slidenum">
              <a:rPr lang="de-DE" altLang="en-US" sz="1000" smtClean="0">
                <a:latin typeface="Arial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altLang="en-US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0500" indent="-190500" algn="l" defTabSz="760413" rtl="0" eaLnBrk="0" fontAlgn="base" hangingPunct="0">
      <a:spcBef>
        <a:spcPts val="400"/>
      </a:spcBef>
      <a:spcAft>
        <a:spcPct val="0"/>
      </a:spcAft>
      <a:buSzPct val="75000"/>
      <a:buFont typeface="Wingdings" pitchFamily="2" charset="2"/>
      <a:buChar char="u"/>
      <a:tabLst>
        <a:tab pos="1143000" algn="l"/>
      </a:tabLs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76250" indent="-95250" algn="l" defTabSz="760413" rtl="0" eaLnBrk="0" fontAlgn="base" hangingPunct="0">
      <a:spcBef>
        <a:spcPts val="300"/>
      </a:spcBef>
      <a:spcAft>
        <a:spcPct val="0"/>
      </a:spcAft>
      <a:buClr>
        <a:schemeClr val="tx2"/>
      </a:buClr>
      <a:buSzPct val="75000"/>
      <a:buFont typeface="Wingdings" pitchFamily="2" charset="2"/>
      <a:buChar char="l"/>
      <a:tabLst>
        <a:tab pos="1143000" algn="l"/>
      </a:tabLs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760413" indent="-93663" algn="l" defTabSz="760413" rtl="0" eaLnBrk="0" fontAlgn="base" hangingPunct="0">
      <a:spcBef>
        <a:spcPts val="200"/>
      </a:spcBef>
      <a:spcAft>
        <a:spcPct val="0"/>
      </a:spcAft>
      <a:buClr>
        <a:schemeClr val="tx1"/>
      </a:buClr>
      <a:buSzPct val="65000"/>
      <a:buFont typeface="Wingdings" pitchFamily="2" charset="2"/>
      <a:buChar char="¡"/>
      <a:tabLst>
        <a:tab pos="1143000" algn="l"/>
      </a:tabLs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42988" indent="-92075" algn="l" defTabSz="760413" rtl="0" eaLnBrk="0" fontAlgn="base" hangingPunct="0">
      <a:spcBef>
        <a:spcPts val="200"/>
      </a:spcBef>
      <a:spcAft>
        <a:spcPct val="0"/>
      </a:spcAft>
      <a:buSzPct val="100000"/>
      <a:buChar char="–"/>
      <a:tabLst>
        <a:tab pos="1143000" algn="l"/>
      </a:tabLs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31913" indent="-98425" algn="l" defTabSz="760413" rtl="0" eaLnBrk="0" fontAlgn="base" hangingPunct="0">
      <a:spcBef>
        <a:spcPts val="200"/>
      </a:spcBef>
      <a:spcAft>
        <a:spcPct val="0"/>
      </a:spcAft>
      <a:buChar char="•"/>
      <a:tabLst>
        <a:tab pos="1143000" algn="l"/>
      </a:tabLs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Other: Harvard architecture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592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Wichtig!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347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9667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Count with hands in binary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815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Ring 1, 2, -1,</a:t>
            </a:r>
            <a:r>
              <a:rPr lang="en-US" baseline="0"/>
              <a:t> -2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47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2895600" y="0"/>
            <a:ext cx="6324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r">
              <a:defRPr/>
            </a:pPr>
            <a:endParaRPr lang="de-CH" altLang="en-US" sz="2400">
              <a:latin typeface="Verdana" pitchFamily="34" charset="0"/>
            </a:endParaRP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0" y="0"/>
            <a:ext cx="1206500" cy="6858000"/>
            <a:chOff x="0" y="0"/>
            <a:chExt cx="760" cy="4320"/>
          </a:xfrm>
        </p:grpSpPr>
        <p:pic>
          <p:nvPicPr>
            <p:cNvPr id="6" name="Picture 27" descr="sidebar_ori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hteck 17"/>
            <p:cNvSpPr>
              <a:spLocks noChangeArrowheads="1"/>
            </p:cNvSpPr>
            <p:nvPr/>
          </p:nvSpPr>
          <p:spPr bwMode="auto">
            <a:xfrm flipH="1">
              <a:off x="0" y="1616"/>
              <a:ext cx="145" cy="1950"/>
            </a:xfrm>
            <a:prstGeom prst="rect">
              <a:avLst/>
            </a:prstGeom>
            <a:solidFill>
              <a:srgbClr val="0024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 cap="rnd" algn="ctr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93600" tIns="46800" rIns="93600" bIns="46800"/>
            <a:lstStyle>
              <a:lvl1pPr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cxnSp>
        <p:nvCxnSpPr>
          <p:cNvPr id="8" name="Gerade Verbindung 16"/>
          <p:cNvCxnSpPr/>
          <p:nvPr/>
        </p:nvCxnSpPr>
        <p:spPr bwMode="auto">
          <a:xfrm>
            <a:off x="-4763" y="639763"/>
            <a:ext cx="7053263" cy="1587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flat" cmpd="sng" algn="ctr">
            <a:solidFill>
              <a:srgbClr val="CBCBCB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5600700" y="5937250"/>
            <a:ext cx="4111625" cy="865188"/>
            <a:chOff x="3853" y="3740"/>
            <a:chExt cx="2265" cy="545"/>
          </a:xfrm>
        </p:grpSpPr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5202" y="3740"/>
              <a:ext cx="916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58775" algn="l"/>
                </a:tabLs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Tel	+41 55 214 41 60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Fax 	+41 55 214 41 61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team@csnc.ch  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www.csnc.ch</a:t>
              </a:r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3853" y="3740"/>
              <a:ext cx="1309" cy="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>
                <a:defRPr/>
              </a:pPr>
              <a:r>
                <a:rPr lang="de-CH" altLang="en-US" sz="1200" dirty="0" err="1">
                  <a:solidFill>
                    <a:schemeClr val="bg2"/>
                  </a:solidFill>
                  <a:latin typeface="Avenir LT Std 45 Book" pitchFamily="34" charset="0"/>
                </a:rPr>
                <a:t>Compass</a:t>
              </a: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 Security Schweiz AG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Werkstrasse 20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Postfach 2038</a:t>
              </a:r>
            </a:p>
            <a:p>
              <a:pPr>
                <a:defRPr/>
              </a:pPr>
              <a:r>
                <a:rPr lang="de-CH" altLang="en-US" sz="1200" dirty="0">
                  <a:solidFill>
                    <a:schemeClr val="bg2"/>
                  </a:solidFill>
                  <a:latin typeface="Avenir LT Std 45 Book" pitchFamily="34" charset="0"/>
                </a:rPr>
                <a:t>CH-8645 Jona</a:t>
              </a:r>
            </a:p>
          </p:txBody>
        </p:sp>
      </p:grpSp>
      <p:pic>
        <p:nvPicPr>
          <p:cNvPr id="12" name="Picture 23" descr="M:\internal\graphics\logos\compass\mit_registered_trademark\ROT\compass-L1_4c-o_print_registered_300dpi_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11113"/>
            <a:ext cx="2627313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3988" y="4581525"/>
            <a:ext cx="6696075" cy="1201738"/>
          </a:xfrm>
        </p:spPr>
        <p:txBody>
          <a:bodyPr/>
          <a:lstStyle>
            <a:lvl1pPr marL="0" indent="0">
              <a:spcBef>
                <a:spcPct val="20000"/>
              </a:spcBef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23988" y="2565400"/>
            <a:ext cx="6696075" cy="160496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06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83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188" y="0"/>
            <a:ext cx="2057400" cy="6297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3988" y="0"/>
            <a:ext cx="6019800" cy="6297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69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440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3988" y="1268413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4988" y="1268413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227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477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59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0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86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34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37"/>
          <p:cNvGrpSpPr>
            <a:grpSpLocks/>
          </p:cNvGrpSpPr>
          <p:nvPr/>
        </p:nvGrpSpPr>
        <p:grpSpPr bwMode="auto">
          <a:xfrm>
            <a:off x="0" y="0"/>
            <a:ext cx="1206500" cy="6858000"/>
            <a:chOff x="0" y="0"/>
            <a:chExt cx="760" cy="4320"/>
          </a:xfrm>
        </p:grpSpPr>
        <p:pic>
          <p:nvPicPr>
            <p:cNvPr id="1035" name="Picture 35" descr="sidebar_60trans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Rechteck 13"/>
            <p:cNvSpPr>
              <a:spLocks noChangeArrowheads="1"/>
            </p:cNvSpPr>
            <p:nvPr/>
          </p:nvSpPr>
          <p:spPr bwMode="auto">
            <a:xfrm flipH="1">
              <a:off x="0" y="0"/>
              <a:ext cx="382" cy="397"/>
            </a:xfrm>
            <a:prstGeom prst="rect">
              <a:avLst/>
            </a:prstGeom>
            <a:solidFill>
              <a:srgbClr val="FF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 cap="rnd" algn="ctr">
                  <a:solidFill>
                    <a:srgbClr val="000000"/>
                  </a:solidFill>
                  <a:prstDash val="sysDot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93600" tIns="46800" rIns="93600" bIns="46800"/>
            <a:lstStyle>
              <a:lvl1pPr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423988" y="6473825"/>
            <a:ext cx="24304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defRPr/>
            </a:pPr>
            <a:r>
              <a:rPr lang="de-CH" altLang="en-US" sz="1200" dirty="0">
                <a:solidFill>
                  <a:schemeClr val="bg2"/>
                </a:solidFill>
                <a:latin typeface="Avenir LT Std 45 Book" pitchFamily="34" charset="0"/>
              </a:rPr>
              <a:t>© </a:t>
            </a:r>
            <a:r>
              <a:rPr lang="de-CH" altLang="en-US" sz="1200" dirty="0" err="1">
                <a:solidFill>
                  <a:schemeClr val="bg2"/>
                </a:solidFill>
                <a:latin typeface="Avenir LT Std 45 Book" pitchFamily="34" charset="0"/>
              </a:rPr>
              <a:t>Compass</a:t>
            </a:r>
            <a:r>
              <a:rPr lang="de-CH" altLang="en-US" sz="1200" dirty="0">
                <a:solidFill>
                  <a:schemeClr val="bg2"/>
                </a:solidFill>
                <a:latin typeface="Avenir LT Std 45 Book" pitchFamily="34" charset="0"/>
              </a:rPr>
              <a:t> Security Schweiz AG</a:t>
            </a:r>
          </a:p>
        </p:txBody>
      </p:sp>
      <p:sp>
        <p:nvSpPr>
          <p:cNvPr id="1028" name="Rectangle 13"/>
          <p:cNvSpPr>
            <a:spLocks noChangeArrowheads="1"/>
          </p:cNvSpPr>
          <p:nvPr/>
        </p:nvSpPr>
        <p:spPr bwMode="auto">
          <a:xfrm>
            <a:off x="8489950" y="6489700"/>
            <a:ext cx="1143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r">
              <a:defRPr/>
            </a:pPr>
            <a:r>
              <a:rPr lang="en-US" altLang="en-US" sz="1200">
                <a:solidFill>
                  <a:schemeClr val="bg2"/>
                </a:solidFill>
                <a:latin typeface="Avenir LT Std 45 Book" pitchFamily="34" charset="0"/>
              </a:rPr>
              <a:t>Slide </a:t>
            </a:r>
            <a:fld id="{0A82DF90-168F-4898-BC3B-5DDE1B284FBD}" type="slidenum">
              <a:rPr lang="en-US" altLang="en-US" sz="1200" smtClean="0">
                <a:solidFill>
                  <a:schemeClr val="bg2"/>
                </a:solidFill>
                <a:latin typeface="Avenir LT Std 45 Book" pitchFamily="34" charset="0"/>
              </a:rPr>
              <a:pPr algn="r">
                <a:defRPr/>
              </a:pPr>
              <a:t>‹#›</a:t>
            </a:fld>
            <a:endParaRPr lang="en-US" altLang="en-US" sz="1200">
              <a:solidFill>
                <a:schemeClr val="bg2"/>
              </a:solidFill>
              <a:latin typeface="Avenir LT Std 45 Book" pitchFamily="34" charset="0"/>
            </a:endParaRPr>
          </a:p>
        </p:txBody>
      </p:sp>
      <p:cxnSp>
        <p:nvCxnSpPr>
          <p:cNvPr id="1029" name="Gerade Verbindung 16"/>
          <p:cNvCxnSpPr>
            <a:cxnSpLocks noChangeShapeType="1"/>
          </p:cNvCxnSpPr>
          <p:nvPr/>
        </p:nvCxnSpPr>
        <p:spPr bwMode="auto">
          <a:xfrm>
            <a:off x="0" y="6453188"/>
            <a:ext cx="9896475" cy="26987"/>
          </a:xfrm>
          <a:prstGeom prst="line">
            <a:avLst/>
          </a:prstGeom>
          <a:noFill/>
          <a:ln w="19050" algn="ctr">
            <a:solidFill>
              <a:srgbClr val="FF8400">
                <a:alpha val="74901"/>
              </a:srgbClr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18"/>
          <p:cNvCxnSpPr/>
          <p:nvPr/>
        </p:nvCxnSpPr>
        <p:spPr bwMode="auto">
          <a:xfrm>
            <a:off x="-4763" y="639763"/>
            <a:ext cx="7053263" cy="1587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flat" cmpd="sng" algn="ctr">
            <a:solidFill>
              <a:srgbClr val="CBCBCB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sp>
        <p:nvSpPr>
          <p:cNvPr id="103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3988" y="1268413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Text</a:t>
            </a:r>
          </a:p>
          <a:p>
            <a:pPr lvl="1"/>
            <a:r>
              <a:rPr lang="en-US" altLang="en-US"/>
              <a:t>Code</a:t>
            </a:r>
          </a:p>
          <a:p>
            <a:pPr lvl="2"/>
            <a:r>
              <a:rPr lang="en-US" altLang="en-US"/>
              <a:t>Second Layer</a:t>
            </a:r>
          </a:p>
          <a:p>
            <a:pPr lvl="3"/>
            <a:r>
              <a:rPr lang="en-US" altLang="en-US"/>
              <a:t>Third Layer</a:t>
            </a:r>
          </a:p>
          <a:p>
            <a:pPr lvl="4"/>
            <a:r>
              <a:rPr lang="en-US" altLang="en-US"/>
              <a:t>Forth Layer</a:t>
            </a:r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423988" y="0"/>
            <a:ext cx="554513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Title</a:t>
            </a:r>
          </a:p>
        </p:txBody>
      </p:sp>
      <p:sp>
        <p:nvSpPr>
          <p:cNvPr id="1033" name="Rectangle 33"/>
          <p:cNvSpPr>
            <a:spLocks noChangeArrowheads="1"/>
          </p:cNvSpPr>
          <p:nvPr/>
        </p:nvSpPr>
        <p:spPr bwMode="auto">
          <a:xfrm>
            <a:off x="4953000" y="6480175"/>
            <a:ext cx="10509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 defTabSz="762000">
              <a:defRPr sz="3200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defRPr/>
            </a:pPr>
            <a:r>
              <a:rPr lang="de-CH" altLang="en-US" sz="1200">
                <a:solidFill>
                  <a:schemeClr val="bg2"/>
                </a:solidFill>
                <a:latin typeface="Avenir LT Std 45 Book" pitchFamily="34" charset="0"/>
              </a:rPr>
              <a:t>www.csnc.ch</a:t>
            </a:r>
          </a:p>
        </p:txBody>
      </p:sp>
      <p:pic>
        <p:nvPicPr>
          <p:cNvPr id="1034" name="Picture 14" descr="M:\internal\graphics\logos\compass\mit_registered_trademark\ROT\compass-L1_4c-o_print_registered_300dpi_whit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0" y="11113"/>
            <a:ext cx="2627313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+mj-lt"/>
          <a:ea typeface="+mj-ea"/>
          <a:cs typeface="+mj-cs"/>
        </a:defRPr>
      </a:lvl1pPr>
      <a:lvl2pPr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2pPr>
      <a:lvl3pPr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3pPr>
      <a:lvl4pPr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4pPr>
      <a:lvl5pPr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5pPr>
      <a:lvl6pPr marL="457200"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6pPr>
      <a:lvl7pPr marL="914400"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7pPr>
      <a:lvl8pPr marL="1371600"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8pPr>
      <a:lvl9pPr marL="1828800" algn="l" defTabSz="762000" rtl="0" eaLnBrk="1" fontAlgn="base" hangingPunct="1">
        <a:spcBef>
          <a:spcPct val="0"/>
        </a:spcBef>
        <a:spcAft>
          <a:spcPct val="0"/>
        </a:spcAft>
        <a:defRPr sz="2400">
          <a:solidFill>
            <a:srgbClr val="00247D"/>
          </a:solidFill>
          <a:latin typeface="Avenir LT Std 55 Roman" pitchFamily="34" charset="0"/>
        </a:defRPr>
      </a:lvl9pPr>
    </p:titleStyle>
    <p:bodyStyle>
      <a:lvl1pPr marL="379413" indent="-379413" algn="l" defTabSz="762000" rtl="0" eaLnBrk="1" fontAlgn="base" hangingPunct="1">
        <a:spcBef>
          <a:spcPct val="100000"/>
        </a:spcBef>
        <a:spcAft>
          <a:spcPct val="0"/>
        </a:spcAft>
        <a:buClr>
          <a:schemeClr val="bg2"/>
        </a:buClr>
        <a:buFont typeface="Marlett" pitchFamily="2" charset="2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2913" indent="14288" algn="l" defTabSz="762000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 pitchFamily="49" charset="0"/>
        <a:defRPr sz="2000">
          <a:solidFill>
            <a:srgbClr val="00247D"/>
          </a:solidFill>
          <a:latin typeface="Courier New" pitchFamily="49" charset="0"/>
        </a:defRPr>
      </a:lvl2pPr>
      <a:lvl3pPr marL="901700" indent="-327025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3pPr>
      <a:lvl4pPr marL="1376363" indent="-279400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4pPr>
      <a:lvl5pPr marL="1881188" indent="-268288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5pPr>
      <a:lvl6pPr marL="2338388" indent="-268288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6pPr>
      <a:lvl7pPr marL="2795588" indent="-268288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7pPr>
      <a:lvl8pPr marL="3252788" indent="-268288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8pPr>
      <a:lvl9pPr marL="3709988" indent="-268288" algn="l" defTabSz="762000" rtl="0" eaLnBrk="1" fontAlgn="base" hangingPunct="1">
        <a:spcBef>
          <a:spcPct val="20000"/>
        </a:spcBef>
        <a:spcAft>
          <a:spcPct val="0"/>
        </a:spcAft>
        <a:buClr>
          <a:srgbClr val="00247D"/>
        </a:buClr>
        <a:buFont typeface="Wingdings" pitchFamily="2" charset="2"/>
        <a:buChar char="ª"/>
        <a:defRPr sz="1600">
          <a:solidFill>
            <a:schemeClr val="tx1"/>
          </a:solidFill>
          <a:latin typeface="Avenir LT Std 45 Book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luehatil.com/files/Extracting%20Secrets%20from%20Silicon%20%E2%80%93%20A%20New%20Generation%20of%20Bug%20Hun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defcon.org/DEF%20CON%2025/DEF%20CON%2025%20presentations/DEFCON-25-Christopher-Domas-Breaking-The-x86-ISA.pdf" TargetMode="External"/><Relationship Id="rId2" Type="http://schemas.openxmlformats.org/officeDocument/2006/relationships/hyperlink" Target="https://media.ccc.de/v/34c3-9064-the_ultimate_apollo_guidance_computer_tal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Intel Architecture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8C8C-6B99-4CE2-94B5-E1C7537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4F5A4-1E09-438E-B0BE-58D29088B18D}"/>
              </a:ext>
            </a:extLst>
          </p:cNvPr>
          <p:cNvSpPr/>
          <p:nvPr/>
        </p:nvSpPr>
        <p:spPr bwMode="auto">
          <a:xfrm>
            <a:off x="2000672" y="178899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E89F-700D-48B8-B14E-92B83BCF1A3A}"/>
              </a:ext>
            </a:extLst>
          </p:cNvPr>
          <p:cNvSpPr/>
          <p:nvPr/>
        </p:nvSpPr>
        <p:spPr bwMode="auto">
          <a:xfrm>
            <a:off x="2000672" y="23650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81943-D91A-4076-83AA-442B3F541659}"/>
              </a:ext>
            </a:extLst>
          </p:cNvPr>
          <p:cNvSpPr/>
          <p:nvPr/>
        </p:nvSpPr>
        <p:spPr bwMode="auto">
          <a:xfrm>
            <a:off x="2000672" y="3501727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36303-98B9-4759-9A6E-CDAB38DBB216}"/>
              </a:ext>
            </a:extLst>
          </p:cNvPr>
          <p:cNvSpPr/>
          <p:nvPr/>
        </p:nvSpPr>
        <p:spPr bwMode="auto">
          <a:xfrm>
            <a:off x="2000259" y="4656495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87284-3B55-4F97-AB63-89EB6DC13962}"/>
              </a:ext>
            </a:extLst>
          </p:cNvPr>
          <p:cNvSpPr/>
          <p:nvPr/>
        </p:nvSpPr>
        <p:spPr bwMode="auto">
          <a:xfrm>
            <a:off x="1996614" y="522991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9B730-96D1-46B4-9B44-491F56D5CF2D}"/>
              </a:ext>
            </a:extLst>
          </p:cNvPr>
          <p:cNvSpPr/>
          <p:nvPr/>
        </p:nvSpPr>
        <p:spPr bwMode="auto">
          <a:xfrm>
            <a:off x="2000259" y="4077791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1593F0-B044-405B-94C8-758109C01DB5}"/>
              </a:ext>
            </a:extLst>
          </p:cNvPr>
          <p:cNvSpPr/>
          <p:nvPr/>
        </p:nvSpPr>
        <p:spPr bwMode="auto">
          <a:xfrm>
            <a:off x="2000672" y="29256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79AA0-32CC-4482-A206-F802059AA9DF}"/>
              </a:ext>
            </a:extLst>
          </p:cNvPr>
          <p:cNvSpPr txBox="1"/>
          <p:nvPr/>
        </p:nvSpPr>
        <p:spPr>
          <a:xfrm>
            <a:off x="1968611" y="1373425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Memory: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41912-814A-4D05-9ED0-54F180F249F7}"/>
              </a:ext>
            </a:extLst>
          </p:cNvPr>
          <p:cNvCxnSpPr>
            <a:cxnSpLocks/>
          </p:cNvCxnSpPr>
          <p:nvPr/>
        </p:nvCxnSpPr>
        <p:spPr bwMode="auto">
          <a:xfrm>
            <a:off x="4376936" y="2060848"/>
            <a:ext cx="2880320" cy="22321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69045-9451-4EC6-8B0A-D9BBB7D1B47B}"/>
              </a:ext>
            </a:extLst>
          </p:cNvPr>
          <p:cNvSpPr/>
          <p:nvPr/>
        </p:nvSpPr>
        <p:spPr bwMode="auto">
          <a:xfrm>
            <a:off x="7329264" y="2060791"/>
            <a:ext cx="2160240" cy="34563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B8A-E60B-4C15-9EBC-DCCF868E40D1}"/>
              </a:ext>
            </a:extLst>
          </p:cNvPr>
          <p:cNvSpPr txBox="1"/>
          <p:nvPr/>
        </p:nvSpPr>
        <p:spPr>
          <a:xfrm>
            <a:off x="4827556" y="1484164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Instruction at IP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17EBF7-E14B-4051-8989-74CDF2BBD9A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449004" y="2068938"/>
            <a:ext cx="1152071" cy="584157"/>
          </a:xfrm>
          <a:prstGeom prst="bentConnector3">
            <a:avLst>
              <a:gd name="adj1" fmla="val 50000"/>
            </a:avLst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B0E0DEB-6615-43D1-842B-224F40DF2025}"/>
              </a:ext>
            </a:extLst>
          </p:cNvPr>
          <p:cNvSpPr txBox="1"/>
          <p:nvPr/>
        </p:nvSpPr>
        <p:spPr>
          <a:xfrm>
            <a:off x="5025039" y="225298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EIP+=1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A3C143-6C84-4175-A42F-F6FB5B94C43D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5400000">
            <a:off x="3658512" y="2711295"/>
            <a:ext cx="3449014" cy="2164298"/>
          </a:xfrm>
          <a:prstGeom prst="bentConnector2">
            <a:avLst/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DFE97-403D-405E-AC2A-88B4404A34D2}"/>
              </a:ext>
            </a:extLst>
          </p:cNvPr>
          <p:cNvSpPr txBox="1"/>
          <p:nvPr/>
        </p:nvSpPr>
        <p:spPr>
          <a:xfrm>
            <a:off x="5062836" y="5105486"/>
            <a:ext cx="183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EIP=0x123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559A3-A0A4-432B-9431-6D12312021FB}"/>
              </a:ext>
            </a:extLst>
          </p:cNvPr>
          <p:cNvSpPr/>
          <p:nvPr/>
        </p:nvSpPr>
        <p:spPr bwMode="auto">
          <a:xfrm>
            <a:off x="7581292" y="2258874"/>
            <a:ext cx="1656184" cy="102611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IP= 0x100</a:t>
            </a:r>
          </a:p>
        </p:txBody>
      </p:sp>
    </p:spTree>
    <p:extLst>
      <p:ext uri="{BB962C8B-B14F-4D97-AF65-F5344CB8AC3E}">
        <p14:creationId xmlns:p14="http://schemas.microsoft.com/office/powerpoint/2010/main" val="261873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28664" y="1556792"/>
            <a:ext cx="6984776" cy="64807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endParaRPr kumimoji="0" lang="de-C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32920" y="2996952"/>
            <a:ext cx="2808312" cy="144016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&lt;magic&gt;</a:t>
            </a:r>
            <a:endParaRPr kumimoji="0" lang="de-CH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Elbow Connector 6"/>
          <p:cNvCxnSpPr>
            <a:stCxn id="24" idx="2"/>
          </p:cNvCxnSpPr>
          <p:nvPr/>
        </p:nvCxnSpPr>
        <p:spPr bwMode="auto">
          <a:xfrm rot="16200000" flipH="1">
            <a:off x="2440818" y="2340782"/>
            <a:ext cx="1928021" cy="1656184"/>
          </a:xfrm>
          <a:prstGeom prst="bentConnector3">
            <a:avLst>
              <a:gd name="adj1" fmla="val 99923"/>
            </a:avLst>
          </a:prstGeom>
          <a:ln w="3810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3"/>
          </p:cNvCxnSpPr>
          <p:nvPr/>
        </p:nvCxnSpPr>
        <p:spPr bwMode="auto">
          <a:xfrm flipV="1">
            <a:off x="7041232" y="2204864"/>
            <a:ext cx="1656184" cy="1512168"/>
          </a:xfrm>
          <a:prstGeom prst="bentConnector3">
            <a:avLst>
              <a:gd name="adj1" fmla="val 99815"/>
            </a:avLst>
          </a:prstGeom>
          <a:ln w="3810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2600" y="4509120"/>
            <a:ext cx="2741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CH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8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dirty="0">
              <a:solidFill>
                <a:srgbClr val="FF8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Elbow Connector 18"/>
          <p:cNvCxnSpPr/>
          <p:nvPr/>
        </p:nvCxnSpPr>
        <p:spPr bwMode="auto">
          <a:xfrm rot="16200000" flipH="1">
            <a:off x="3116796" y="2384884"/>
            <a:ext cx="1296144" cy="936104"/>
          </a:xfrm>
          <a:prstGeom prst="bentConnector3">
            <a:avLst>
              <a:gd name="adj1" fmla="val 99861"/>
            </a:avLst>
          </a:prstGeom>
          <a:ln w="38100">
            <a:solidFill>
              <a:srgbClr val="DE8703"/>
            </a:solidFill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5926" y="4527087"/>
            <a:ext cx="15119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CH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186228" y="1556791"/>
            <a:ext cx="218600" cy="648072"/>
          </a:xfrm>
          <a:prstGeom prst="rect">
            <a:avLst/>
          </a:prstGeom>
          <a:solidFill>
            <a:srgbClr val="DE8703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467436" y="1556791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53400" y="1556790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5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28664" y="1556792"/>
            <a:ext cx="6984776" cy="64807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endParaRPr kumimoji="0" lang="de-C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32920" y="2996952"/>
            <a:ext cx="2808312" cy="144016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&lt;magic&gt;</a:t>
            </a:r>
            <a:endParaRPr kumimoji="0" lang="de-CH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Elbow Connector 6"/>
          <p:cNvCxnSpPr>
            <a:stCxn id="24" idx="2"/>
          </p:cNvCxnSpPr>
          <p:nvPr/>
        </p:nvCxnSpPr>
        <p:spPr bwMode="auto">
          <a:xfrm rot="16200000" flipH="1">
            <a:off x="2440818" y="2340782"/>
            <a:ext cx="1928021" cy="1656184"/>
          </a:xfrm>
          <a:prstGeom prst="bentConnector3">
            <a:avLst>
              <a:gd name="adj1" fmla="val 99923"/>
            </a:avLst>
          </a:prstGeom>
          <a:ln w="5715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3"/>
          </p:cNvCxnSpPr>
          <p:nvPr/>
        </p:nvCxnSpPr>
        <p:spPr bwMode="auto">
          <a:xfrm flipV="1">
            <a:off x="7041232" y="2204864"/>
            <a:ext cx="1656184" cy="1512168"/>
          </a:xfrm>
          <a:prstGeom prst="bentConnector3">
            <a:avLst>
              <a:gd name="adj1" fmla="val 99815"/>
            </a:avLst>
          </a:prstGeom>
          <a:ln w="5715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2600" y="4509120"/>
            <a:ext cx="2741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CH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8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dirty="0">
              <a:solidFill>
                <a:srgbClr val="FF8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Elbow Connector 18"/>
          <p:cNvCxnSpPr/>
          <p:nvPr/>
        </p:nvCxnSpPr>
        <p:spPr bwMode="auto">
          <a:xfrm rot="16200000" flipH="1">
            <a:off x="3116796" y="2384884"/>
            <a:ext cx="1296144" cy="936104"/>
          </a:xfrm>
          <a:prstGeom prst="bentConnector3">
            <a:avLst>
              <a:gd name="adj1" fmla="val 99861"/>
            </a:avLst>
          </a:prstGeom>
          <a:ln w="57150">
            <a:solidFill>
              <a:srgbClr val="DE8703"/>
            </a:solidFill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4544" y="4527087"/>
            <a:ext cx="2741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de-CH" dirty="0">
              <a:solidFill>
                <a:srgbClr val="FF8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186228" y="1556791"/>
            <a:ext cx="218600" cy="648072"/>
          </a:xfrm>
          <a:prstGeom prst="rect">
            <a:avLst/>
          </a:prstGeom>
          <a:solidFill>
            <a:srgbClr val="DE8703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467436" y="1556791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53400" y="1556790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545288" y="1556792"/>
            <a:ext cx="218600" cy="648072"/>
          </a:xfrm>
          <a:prstGeom prst="rect">
            <a:avLst/>
          </a:prstGeom>
          <a:solidFill>
            <a:srgbClr val="DE8703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Elbow Connector 5"/>
          <p:cNvCxnSpPr>
            <a:endCxn id="14" idx="2"/>
          </p:cNvCxnSpPr>
          <p:nvPr/>
        </p:nvCxnSpPr>
        <p:spPr bwMode="auto">
          <a:xfrm rot="5400000" flipH="1" flipV="1">
            <a:off x="6699838" y="2546258"/>
            <a:ext cx="1296144" cy="613356"/>
          </a:xfrm>
          <a:prstGeom prst="bentConnector3">
            <a:avLst>
              <a:gd name="adj1" fmla="val 296"/>
            </a:avLst>
          </a:prstGeom>
          <a:ln w="57150">
            <a:solidFill>
              <a:srgbClr val="DE8703"/>
            </a:solidFill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82365" y="836712"/>
            <a:ext cx="4424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von Neumann Architecture</a:t>
            </a:r>
            <a:endParaRPr lang="de-CH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5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928664" y="1556792"/>
            <a:ext cx="6984776" cy="64807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endParaRPr kumimoji="0" lang="de-CH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32920" y="2996952"/>
            <a:ext cx="2808312" cy="144016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&lt;magic&gt;</a:t>
            </a:r>
            <a:endParaRPr kumimoji="0" lang="de-CH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Elbow Connector 6"/>
          <p:cNvCxnSpPr>
            <a:stCxn id="24" idx="2"/>
          </p:cNvCxnSpPr>
          <p:nvPr/>
        </p:nvCxnSpPr>
        <p:spPr bwMode="auto">
          <a:xfrm rot="16200000" flipH="1">
            <a:off x="2440818" y="2340782"/>
            <a:ext cx="1928021" cy="1656184"/>
          </a:xfrm>
          <a:prstGeom prst="bentConnector3">
            <a:avLst>
              <a:gd name="adj1" fmla="val 99923"/>
            </a:avLst>
          </a:prstGeom>
          <a:ln w="3810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3"/>
          </p:cNvCxnSpPr>
          <p:nvPr/>
        </p:nvCxnSpPr>
        <p:spPr bwMode="auto">
          <a:xfrm flipV="1">
            <a:off x="7041232" y="2204864"/>
            <a:ext cx="1656184" cy="1512168"/>
          </a:xfrm>
          <a:prstGeom prst="bentConnector3">
            <a:avLst>
              <a:gd name="adj1" fmla="val 99815"/>
            </a:avLst>
          </a:prstGeom>
          <a:ln w="38100"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52600" y="4509120"/>
            <a:ext cx="2741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CH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8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en-US" dirty="0">
              <a:solidFill>
                <a:srgbClr val="FF8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Elbow Connector 18"/>
          <p:cNvCxnSpPr/>
          <p:nvPr/>
        </p:nvCxnSpPr>
        <p:spPr bwMode="auto">
          <a:xfrm rot="16200000" flipH="1">
            <a:off x="3116796" y="2384884"/>
            <a:ext cx="1296144" cy="936104"/>
          </a:xfrm>
          <a:prstGeom prst="bentConnector3">
            <a:avLst>
              <a:gd name="adj1" fmla="val 99861"/>
            </a:avLst>
          </a:prstGeom>
          <a:ln w="38100">
            <a:solidFill>
              <a:srgbClr val="DE8703"/>
            </a:solidFill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4544" y="4527087"/>
            <a:ext cx="2741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8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endParaRPr lang="de-CH" dirty="0">
              <a:solidFill>
                <a:srgbClr val="FF8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186228" y="1556791"/>
            <a:ext cx="218600" cy="648072"/>
          </a:xfrm>
          <a:prstGeom prst="rect">
            <a:avLst/>
          </a:prstGeom>
          <a:solidFill>
            <a:srgbClr val="DE8703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467436" y="1556791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553400" y="1556790"/>
            <a:ext cx="218600" cy="648073"/>
          </a:xfrm>
          <a:prstGeom prst="rect">
            <a:avLst/>
          </a:prstGeom>
          <a:solidFill>
            <a:schemeClr val="accent2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545288" y="1556792"/>
            <a:ext cx="218600" cy="648072"/>
          </a:xfrm>
          <a:prstGeom prst="rect">
            <a:avLst/>
          </a:prstGeom>
          <a:solidFill>
            <a:srgbClr val="DE8703"/>
          </a:solidFill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Elbow Connector 5"/>
          <p:cNvCxnSpPr>
            <a:endCxn id="14" idx="2"/>
          </p:cNvCxnSpPr>
          <p:nvPr/>
        </p:nvCxnSpPr>
        <p:spPr bwMode="auto">
          <a:xfrm rot="5400000" flipH="1" flipV="1">
            <a:off x="6699838" y="2546258"/>
            <a:ext cx="1296144" cy="613356"/>
          </a:xfrm>
          <a:prstGeom prst="bentConnector3">
            <a:avLst>
              <a:gd name="adj1" fmla="val 296"/>
            </a:avLst>
          </a:prstGeom>
          <a:ln w="38100">
            <a:solidFill>
              <a:srgbClr val="DE8703"/>
            </a:solidFill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5095396" y="4311063"/>
            <a:ext cx="1441779" cy="4320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7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Register are the “variables” on the CPU</a:t>
            </a:r>
          </a:p>
          <a:p>
            <a:r>
              <a:rPr lang="en-US" sz="2800" dirty="0"/>
              <a:t>Immediate access for </a:t>
            </a:r>
            <a:r>
              <a:rPr lang="en-US" sz="2800"/>
              <a:t>the CPU</a:t>
            </a:r>
          </a:p>
          <a:p>
            <a:r>
              <a:rPr lang="en-US" sz="2800"/>
              <a:t>Cannot write Memory -&gt; Memory</a:t>
            </a:r>
          </a:p>
          <a:p>
            <a:pPr lvl="2"/>
            <a:r>
              <a:rPr lang="en-US" sz="2400"/>
              <a:t>Always: Memory -&gt; Register -&gt; Memory</a:t>
            </a:r>
            <a:endParaRPr lang="en-US" sz="2400" dirty="0"/>
          </a:p>
          <a:p>
            <a:endParaRPr lang="de-CH" sz="28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961112" y="4365104"/>
            <a:ext cx="3744416" cy="22322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Register: &lt;1 cycle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L1: ~3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L2: ~14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 Rounded MT Bold" pitchFamily="34" charset="0"/>
              </a:rPr>
              <a:t>RAM: ~240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8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Register can </a:t>
            </a:r>
            <a:r>
              <a:rPr lang="en-US" sz="2800" dirty="0"/>
              <a:t>hold:</a:t>
            </a:r>
          </a:p>
          <a:p>
            <a:pPr lvl="2"/>
            <a:r>
              <a:rPr lang="en-US" sz="2000" dirty="0"/>
              <a:t>Data (numbers)</a:t>
            </a:r>
          </a:p>
          <a:p>
            <a:pPr lvl="2"/>
            <a:r>
              <a:rPr lang="en-US" sz="2000"/>
              <a:t>Addresses (also numbers, but with a different meaning)</a:t>
            </a:r>
            <a:endParaRPr lang="en-US" sz="2000" dirty="0"/>
          </a:p>
          <a:p>
            <a:r>
              <a:rPr lang="en-US" sz="2800"/>
              <a:t>Registers can be used to:</a:t>
            </a:r>
            <a:endParaRPr lang="en-US" sz="2800" dirty="0"/>
          </a:p>
          <a:p>
            <a:pPr lvl="2"/>
            <a:r>
              <a:rPr lang="en-US" sz="2000" dirty="0"/>
              <a:t>Perform computations</a:t>
            </a:r>
          </a:p>
          <a:p>
            <a:pPr lvl="2"/>
            <a:r>
              <a:rPr lang="en-US" sz="2000" dirty="0"/>
              <a:t>Read / Write memory</a:t>
            </a:r>
          </a:p>
          <a:p>
            <a:pPr lvl="2"/>
            <a:r>
              <a:rPr lang="en-US" sz="2000" dirty="0"/>
              <a:t>Execute instructions</a:t>
            </a:r>
          </a:p>
          <a:p>
            <a:pPr lvl="2"/>
            <a:endParaRPr lang="en-US" sz="2000" dirty="0"/>
          </a:p>
          <a:p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367847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58529"/>
              </p:ext>
            </p:extLst>
          </p:nvPr>
        </p:nvGraphicFramePr>
        <p:xfrm>
          <a:off x="1208584" y="1227666"/>
          <a:ext cx="8697417" cy="4084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2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1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Acronym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What?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EAX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Accumulator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Adding stuff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EBX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RBX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Base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Referencing stuff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ECX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RCX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Count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Counting stuff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EDX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RDX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Stuff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ESI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RSI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Source Index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Points to a source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EDI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RDI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Destination</a:t>
                      </a:r>
                      <a:r>
                        <a:rPr lang="en-US" sz="2400" baseline="0" dirty="0"/>
                        <a:t> Index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Points to a destination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R8-R15</a:t>
                      </a:r>
                      <a:endParaRPr lang="de-CH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General</a:t>
                      </a:r>
                      <a:r>
                        <a:rPr lang="en-US" sz="2800" baseline="0" dirty="0"/>
                        <a:t> Purpose</a:t>
                      </a:r>
                      <a:endParaRPr lang="de-CH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94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379701"/>
              </p:ext>
            </p:extLst>
          </p:nvPr>
        </p:nvGraphicFramePr>
        <p:xfrm>
          <a:off x="1651000" y="1227666"/>
          <a:ext cx="7838503" cy="201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3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1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32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64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Acronym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Points to?</a:t>
                      </a:r>
                      <a:endParaRPr lang="de-C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IP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IP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Instruction Pointer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Next instruction to be executed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SP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SP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Stack Pointer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Top of Stack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E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BP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</a:t>
                      </a:r>
                      <a:r>
                        <a:rPr lang="en-US" sz="2800" dirty="0">
                          <a:latin typeface="Avenir LT Std 85 Heavy" pitchFamily="34" charset="0"/>
                        </a:rPr>
                        <a:t>BP</a:t>
                      </a:r>
                      <a:endParaRPr lang="de-CH" sz="2800" dirty="0">
                        <a:latin typeface="Avenir LT Std 85 Heavy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Base Pointer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Stack</a:t>
                      </a:r>
                      <a:r>
                        <a:rPr lang="en-US" sz="2000" baseline="0" dirty="0"/>
                        <a:t> Frame (Bottom)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3224808" y="4221088"/>
            <a:ext cx="5112568" cy="194421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Print</a:t>
            </a:r>
            <a:r>
              <a:rPr kumimoji="0" lang="en-US" sz="32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 this slide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and stick it on your bathroom mirror</a:t>
            </a: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65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pic>
        <p:nvPicPr>
          <p:cNvPr id="2052" name="Picture 4" descr="http://2.bp.blogspot.com/-3A_dI2nFVXo/Ub_MwsMV4VI/AAAAAAAAAvU/vMySt0x6aEo/s1600/3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1340768"/>
            <a:ext cx="797314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0592" y="4001892"/>
            <a:ext cx="7337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88 77 66 55 44 33 22 11</a:t>
            </a:r>
            <a:endParaRPr lang="de-CH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774287" y="3957898"/>
            <a:ext cx="0" cy="1163290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6905494" y="3415320"/>
            <a:ext cx="0" cy="1705868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4949224" y="2852936"/>
            <a:ext cx="0" cy="2209924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1294577" y="2132856"/>
            <a:ext cx="0" cy="2856780"/>
          </a:xfrm>
          <a:prstGeom prst="line">
            <a:avLst/>
          </a:prstGeom>
          <a:ln>
            <a:prstDash val="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8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0E25-4F86-422D-B243-B17B1CFD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pic>
        <p:nvPicPr>
          <p:cNvPr id="3074" name="Picture 2" descr="Image result for intel registers rax eax">
            <a:extLst>
              <a:ext uri="{FF2B5EF4-FFF2-40B4-BE49-F238E27FC236}">
                <a16:creationId xmlns:a16="http://schemas.microsoft.com/office/drawing/2014/main" id="{5F536C64-544C-41CA-836C-E5BEB582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980728"/>
            <a:ext cx="4000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intel registers rax eax">
            <a:extLst>
              <a:ext uri="{FF2B5EF4-FFF2-40B4-BE49-F238E27FC236}">
                <a16:creationId xmlns:a16="http://schemas.microsoft.com/office/drawing/2014/main" id="{CF2F0C30-3120-4999-A63D-1C93480A3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62" y="2780928"/>
            <a:ext cx="5340086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3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5552" y="764704"/>
            <a:ext cx="1296147" cy="6093296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0" cap="rnd" cmpd="sng" algn="ctr">
            <a:noFill/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Content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280593" y="980728"/>
            <a:ext cx="2736304" cy="555908"/>
          </a:xfrm>
          <a:prstGeom prst="roundRect">
            <a:avLst/>
          </a:prstGeom>
          <a:solidFill>
            <a:srgbClr val="FFC000"/>
          </a:solidFill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262124" y="4223711"/>
            <a:ext cx="2736303" cy="556529"/>
          </a:xfrm>
          <a:prstGeom prst="roundRect">
            <a:avLst/>
          </a:prstGeom>
          <a:ln>
            <a:solidFill>
              <a:srgbClr val="7030A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Shellcode</a:t>
            </a:r>
            <a:endParaRPr kumimoji="0" lang="de-CH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673080" y="1484784"/>
            <a:ext cx="3744416" cy="720080"/>
          </a:xfrm>
          <a:prstGeom prst="roundRect">
            <a:avLst/>
          </a:prstGeom>
          <a:ln>
            <a:solidFill>
              <a:srgbClr val="FF840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Buffer Overflow</a:t>
            </a:r>
            <a:endParaRPr kumimoji="0" lang="de-CH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673080" y="2732025"/>
            <a:ext cx="3744416" cy="720080"/>
          </a:xfrm>
          <a:prstGeom prst="roundRect">
            <a:avLst/>
          </a:prstGeom>
          <a:ln>
            <a:solidFill>
              <a:srgbClr val="FF0606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BoF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Exploit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262125" y="5841268"/>
            <a:ext cx="2736304" cy="468052"/>
          </a:xfrm>
          <a:prstGeom prst="roundRect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280593" y="1741004"/>
            <a:ext cx="2736304" cy="535868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Layout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673080" y="3748460"/>
            <a:ext cx="3744416" cy="493850"/>
          </a:xfrm>
          <a:prstGeom prst="roundRect">
            <a:avLst/>
          </a:prstGeom>
          <a:ln>
            <a:solidFill>
              <a:srgbClr val="FF0606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Exploit</a:t>
            </a: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673080" y="4653136"/>
            <a:ext cx="3744416" cy="720080"/>
          </a:xfrm>
          <a:prstGeom prst="roundRect">
            <a:avLst/>
          </a:prstGeom>
          <a:ln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 Mitigations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5493060" y="5589240"/>
            <a:ext cx="4104456" cy="720080"/>
          </a:xfrm>
          <a:prstGeom prst="roundRect">
            <a:avLst/>
          </a:prstGeom>
          <a:ln>
            <a:solidFill>
              <a:srgbClr val="00B05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Defeat Exploit Mitigations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 bwMode="auto">
          <a:xfrm>
            <a:off x="7545288" y="2204864"/>
            <a:ext cx="0" cy="527161"/>
          </a:xfrm>
          <a:prstGeom prst="straightConnector1">
            <a:avLst/>
          </a:prstGeom>
          <a:ln>
            <a:solidFill>
              <a:srgbClr val="FF840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4" idx="0"/>
          </p:cNvCxnSpPr>
          <p:nvPr/>
        </p:nvCxnSpPr>
        <p:spPr bwMode="auto">
          <a:xfrm>
            <a:off x="7545288" y="3452105"/>
            <a:ext cx="0" cy="296355"/>
          </a:xfrm>
          <a:prstGeom prst="straightConnector1">
            <a:avLst/>
          </a:prstGeom>
          <a:ln>
            <a:solidFill>
              <a:srgbClr val="FF000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15" idx="0"/>
          </p:cNvCxnSpPr>
          <p:nvPr/>
        </p:nvCxnSpPr>
        <p:spPr bwMode="auto">
          <a:xfrm>
            <a:off x="7545288" y="4242310"/>
            <a:ext cx="0" cy="410826"/>
          </a:xfrm>
          <a:prstGeom prst="straightConnector1">
            <a:avLst/>
          </a:prstGeom>
          <a:ln>
            <a:solidFill>
              <a:srgbClr val="FF000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 bwMode="auto">
          <a:xfrm>
            <a:off x="7545288" y="5373216"/>
            <a:ext cx="0" cy="216024"/>
          </a:xfrm>
          <a:prstGeom prst="straightConnector1">
            <a:avLst/>
          </a:prstGeom>
          <a:ln>
            <a:solidFill>
              <a:srgbClr val="00B05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9" idx="0"/>
          </p:cNvCxnSpPr>
          <p:nvPr/>
        </p:nvCxnSpPr>
        <p:spPr bwMode="auto">
          <a:xfrm>
            <a:off x="2648745" y="1536636"/>
            <a:ext cx="0" cy="204368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 bwMode="auto">
          <a:xfrm>
            <a:off x="1280593" y="4950583"/>
            <a:ext cx="2736305" cy="537492"/>
          </a:xfrm>
          <a:prstGeom prst="roundRect">
            <a:avLst/>
          </a:prstGeom>
          <a:ln>
            <a:solidFill>
              <a:srgbClr val="7030A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Calls</a:t>
            </a:r>
            <a:endParaRPr kumimoji="0" lang="de-CH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280593" y="2468444"/>
            <a:ext cx="2736304" cy="55747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Arrays</a:t>
            </a:r>
            <a:endParaRPr kumimoji="0" lang="de-CH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stCxn id="24" idx="3"/>
            <a:endCxn id="7" idx="1"/>
          </p:cNvCxnSpPr>
          <p:nvPr/>
        </p:nvCxnSpPr>
        <p:spPr bwMode="auto">
          <a:xfrm flipV="1">
            <a:off x="4016898" y="3092065"/>
            <a:ext cx="1656182" cy="2127264"/>
          </a:xfrm>
          <a:prstGeom prst="straightConnector1">
            <a:avLst/>
          </a:prstGeom>
          <a:ln>
            <a:solidFill>
              <a:srgbClr val="7030A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3"/>
            <a:endCxn id="7" idx="1"/>
          </p:cNvCxnSpPr>
          <p:nvPr/>
        </p:nvCxnSpPr>
        <p:spPr bwMode="auto">
          <a:xfrm flipV="1">
            <a:off x="3998427" y="3092065"/>
            <a:ext cx="1674653" cy="1409911"/>
          </a:xfrm>
          <a:prstGeom prst="straightConnector1">
            <a:avLst/>
          </a:prstGeom>
          <a:ln>
            <a:solidFill>
              <a:srgbClr val="7030A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5" idx="3"/>
            <a:endCxn id="6" idx="1"/>
          </p:cNvCxnSpPr>
          <p:nvPr/>
        </p:nvCxnSpPr>
        <p:spPr bwMode="auto">
          <a:xfrm flipV="1">
            <a:off x="4016897" y="1844824"/>
            <a:ext cx="1656183" cy="902357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3"/>
            <a:endCxn id="7" idx="1"/>
          </p:cNvCxnSpPr>
          <p:nvPr/>
        </p:nvCxnSpPr>
        <p:spPr bwMode="auto">
          <a:xfrm flipV="1">
            <a:off x="3998429" y="3092065"/>
            <a:ext cx="1674651" cy="2983229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" idx="2"/>
            <a:endCxn id="25" idx="0"/>
          </p:cNvCxnSpPr>
          <p:nvPr/>
        </p:nvCxnSpPr>
        <p:spPr bwMode="auto">
          <a:xfrm>
            <a:off x="2648745" y="2276872"/>
            <a:ext cx="0" cy="191572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" idx="3"/>
            <a:endCxn id="6" idx="1"/>
          </p:cNvCxnSpPr>
          <p:nvPr/>
        </p:nvCxnSpPr>
        <p:spPr bwMode="auto">
          <a:xfrm>
            <a:off x="4016897" y="1258682"/>
            <a:ext cx="1656183" cy="586142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" idx="3"/>
            <a:endCxn id="6" idx="1"/>
          </p:cNvCxnSpPr>
          <p:nvPr/>
        </p:nvCxnSpPr>
        <p:spPr bwMode="auto">
          <a:xfrm flipV="1">
            <a:off x="4016897" y="1844824"/>
            <a:ext cx="1656183" cy="164114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4" idx="1"/>
            <a:endCxn id="2" idx="1"/>
          </p:cNvCxnSpPr>
          <p:nvPr/>
        </p:nvCxnSpPr>
        <p:spPr bwMode="auto">
          <a:xfrm rot="10800000" flipV="1">
            <a:off x="776537" y="1258682"/>
            <a:ext cx="504057" cy="3286442"/>
          </a:xfrm>
          <a:prstGeom prst="bentConnector3">
            <a:avLst>
              <a:gd name="adj1" fmla="val 145352"/>
            </a:avLst>
          </a:prstGeom>
          <a:ln>
            <a:headEnd type="none" w="sm" len="sm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9" idx="1"/>
            <a:endCxn id="2" idx="1"/>
          </p:cNvCxnSpPr>
          <p:nvPr/>
        </p:nvCxnSpPr>
        <p:spPr bwMode="auto">
          <a:xfrm rot="10800000" flipV="1">
            <a:off x="776537" y="2008938"/>
            <a:ext cx="504057" cy="2536186"/>
          </a:xfrm>
          <a:prstGeom prst="bentConnector3">
            <a:avLst>
              <a:gd name="adj1" fmla="val 145352"/>
            </a:avLst>
          </a:prstGeom>
          <a:ln>
            <a:headEnd type="none" w="sm" len="sm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 bwMode="auto">
          <a:xfrm>
            <a:off x="1262123" y="3582280"/>
            <a:ext cx="2736304" cy="468052"/>
          </a:xfrm>
          <a:prstGeom prst="roundRect">
            <a:avLst/>
          </a:prstGeom>
          <a:ln>
            <a:solidFill>
              <a:srgbClr val="7030A0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0" name="Straight Arrow Connector 139"/>
          <p:cNvCxnSpPr>
            <a:stCxn id="139" idx="2"/>
            <a:endCxn id="5" idx="0"/>
          </p:cNvCxnSpPr>
          <p:nvPr/>
        </p:nvCxnSpPr>
        <p:spPr bwMode="auto">
          <a:xfrm>
            <a:off x="2630275" y="4050332"/>
            <a:ext cx="1" cy="173379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9" idx="3"/>
            <a:endCxn id="7" idx="1"/>
          </p:cNvCxnSpPr>
          <p:nvPr/>
        </p:nvCxnSpPr>
        <p:spPr bwMode="auto">
          <a:xfrm flipV="1">
            <a:off x="3998427" y="3092065"/>
            <a:ext cx="1674653" cy="724241"/>
          </a:xfrm>
          <a:prstGeom prst="straightConnector1">
            <a:avLst/>
          </a:prstGeom>
          <a:ln>
            <a:solidFill>
              <a:srgbClr val="7030A0"/>
            </a:solidFill>
            <a:headEnd type="none" w="sm" len="sm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>
            <a:off x="4880992" y="764704"/>
            <a:ext cx="0" cy="5544616"/>
          </a:xfrm>
          <a:prstGeom prst="line">
            <a:avLst/>
          </a:prstGeom>
          <a:ln>
            <a:prstDash val="lgDash"/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 bwMode="auto">
          <a:xfrm>
            <a:off x="776536" y="3429000"/>
            <a:ext cx="3384376" cy="2232248"/>
          </a:xfrm>
          <a:prstGeom prst="rect">
            <a:avLst/>
          </a:prstGeom>
          <a:noFill/>
          <a:ln w="9525" cap="rnd" cmpd="sng" algn="ctr">
            <a:solidFill>
              <a:srgbClr val="7030A0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77425" y="836712"/>
            <a:ext cx="3384376" cy="2298307"/>
          </a:xfrm>
          <a:prstGeom prst="rect">
            <a:avLst/>
          </a:prstGeom>
          <a:noFill/>
          <a:ln w="9525" cap="rnd" cmpd="sng" algn="ctr">
            <a:solidFill>
              <a:schemeClr val="accent2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2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 Fact: Current Intel CPU’s are compatible to the 8086</a:t>
            </a:r>
          </a:p>
          <a:p>
            <a:r>
              <a:rPr lang="en-US" dirty="0"/>
              <a:t>8086:</a:t>
            </a:r>
          </a:p>
          <a:p>
            <a:pPr lvl="2"/>
            <a:r>
              <a:rPr lang="en-US" dirty="0"/>
              <a:t>From 1978</a:t>
            </a:r>
          </a:p>
          <a:p>
            <a:pPr lvl="2"/>
            <a:r>
              <a:rPr lang="en-US" dirty="0"/>
              <a:t>5-10mhz</a:t>
            </a:r>
          </a:p>
        </p:txBody>
      </p:sp>
      <p:pic>
        <p:nvPicPr>
          <p:cNvPr id="1026" name="Picture 2" descr="http://www.vintage-computer.com/images/pc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916832"/>
            <a:ext cx="495792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6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CPU Registers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pPr lvl="2"/>
            <a:r>
              <a:rPr lang="en-US" dirty="0"/>
              <a:t>CPU work with </a:t>
            </a:r>
            <a:r>
              <a:rPr lang="en-US" b="1" dirty="0">
                <a:latin typeface="Avenir LT Std 85 Heavy" pitchFamily="34" charset="0"/>
              </a:rPr>
              <a:t>registers</a:t>
            </a:r>
          </a:p>
          <a:p>
            <a:pPr lvl="2"/>
            <a:r>
              <a:rPr lang="en-US" dirty="0"/>
              <a:t>Registers can hold </a:t>
            </a:r>
            <a:r>
              <a:rPr lang="en-US" b="1" dirty="0">
                <a:latin typeface="Avenir LT Std 85 Heavy" pitchFamily="34" charset="0"/>
              </a:rPr>
              <a:t>data</a:t>
            </a:r>
          </a:p>
          <a:p>
            <a:pPr lvl="2"/>
            <a:r>
              <a:rPr lang="en-US" dirty="0"/>
              <a:t>Registers can also hold </a:t>
            </a:r>
            <a:r>
              <a:rPr lang="en-US" b="1" dirty="0">
                <a:latin typeface="Avenir LT Std 85 Heavy" pitchFamily="34" charset="0"/>
              </a:rPr>
              <a:t>addresses</a:t>
            </a:r>
            <a:r>
              <a:rPr lang="en-US" dirty="0">
                <a:latin typeface="Avenir LT Std 85 Heavy" pitchFamily="34" charset="0"/>
              </a:rPr>
              <a:t> of memory</a:t>
            </a:r>
            <a:r>
              <a:rPr lang="en-US" dirty="0"/>
              <a:t> locations (to write/read data)</a:t>
            </a:r>
          </a:p>
          <a:p>
            <a:pPr lvl="2"/>
            <a:r>
              <a:rPr lang="en-US" dirty="0"/>
              <a:t>They can be 32 bit (</a:t>
            </a:r>
            <a:r>
              <a:rPr lang="en-US" b="1" dirty="0"/>
              <a:t>E</a:t>
            </a:r>
            <a:r>
              <a:rPr lang="en-US" dirty="0"/>
              <a:t>AX) or 64 bit (</a:t>
            </a:r>
            <a:r>
              <a:rPr lang="en-US" b="1" dirty="0"/>
              <a:t>R</a:t>
            </a:r>
            <a:r>
              <a:rPr lang="en-US" dirty="0"/>
              <a:t>AX)</a:t>
            </a:r>
          </a:p>
          <a:p>
            <a:pPr lvl="2"/>
            <a:r>
              <a:rPr lang="en-US" dirty="0"/>
              <a:t>Some registers are multi-purpose</a:t>
            </a:r>
          </a:p>
          <a:p>
            <a:pPr lvl="2"/>
            <a:r>
              <a:rPr lang="en-US" dirty="0"/>
              <a:t>Some registers are special (RIP, RBP, RSP)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1664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How a CPU interprets instructions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388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B1FD-ADA9-4BC2-A330-AEFEA2D6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Instructions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8C09-8B84-4923-8F24-125C70F01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CPU in a few lines of code:</a:t>
            </a:r>
          </a:p>
          <a:p>
            <a:pPr lvl="1"/>
            <a:r>
              <a:rPr lang="en-US" dirty="0" err="1"/>
              <a:t>instr</a:t>
            </a:r>
            <a:r>
              <a:rPr lang="en-US" dirty="0"/>
              <a:t> = [ </a:t>
            </a:r>
            <a:r>
              <a:rPr lang="en-US" dirty="0">
                <a:solidFill>
                  <a:srgbClr val="FF0000"/>
                </a:solidFill>
              </a:rPr>
              <a:t>0x01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0xA0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0xB0 </a:t>
            </a:r>
            <a:r>
              <a:rPr lang="en-US" dirty="0">
                <a:solidFill>
                  <a:srgbClr val="C00000"/>
                </a:solidFill>
              </a:rPr>
              <a:t>0x02</a:t>
            </a:r>
            <a:r>
              <a:rPr lang="en-US" dirty="0">
                <a:solidFill>
                  <a:schemeClr val="accent6"/>
                </a:solidFill>
              </a:rPr>
              <a:t> 0xA1 0xA2 ..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]</a:t>
            </a:r>
          </a:p>
          <a:p>
            <a:pPr lvl="1"/>
            <a:r>
              <a:rPr lang="en-US" dirty="0" err="1">
                <a:solidFill>
                  <a:srgbClr val="DE8703"/>
                </a:solidFill>
              </a:rPr>
              <a:t>ip</a:t>
            </a:r>
            <a:r>
              <a:rPr lang="en-US" dirty="0">
                <a:solidFill>
                  <a:schemeClr val="accent6"/>
                </a:solidFill>
              </a:rPr>
              <a:t> = 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while true:</a:t>
            </a:r>
          </a:p>
          <a:p>
            <a:pPr lvl="1"/>
            <a:r>
              <a:rPr lang="en-US" dirty="0"/>
              <a:t>	switch </a:t>
            </a:r>
            <a:r>
              <a:rPr lang="en-US" dirty="0" err="1">
                <a:solidFill>
                  <a:schemeClr val="accent6"/>
                </a:solidFill>
              </a:rPr>
              <a:t>instr</a:t>
            </a:r>
            <a:r>
              <a:rPr lang="en-US" dirty="0">
                <a:solidFill>
                  <a:schemeClr val="accent6"/>
                </a:solidFill>
              </a:rPr>
              <a:t>[</a:t>
            </a:r>
            <a:r>
              <a:rPr lang="en-US" dirty="0" err="1">
                <a:solidFill>
                  <a:srgbClr val="DE8703"/>
                </a:solidFill>
              </a:rPr>
              <a:t>ip</a:t>
            </a:r>
            <a:r>
              <a:rPr lang="en-US" dirty="0">
                <a:solidFill>
                  <a:schemeClr val="accent6"/>
                </a:solidFill>
              </a:rPr>
              <a:t>]:</a:t>
            </a:r>
          </a:p>
          <a:p>
            <a:pPr lvl="1"/>
            <a:r>
              <a:rPr lang="en-US" dirty="0"/>
              <a:t>		case </a:t>
            </a:r>
            <a:r>
              <a:rPr lang="en-US" dirty="0">
                <a:solidFill>
                  <a:srgbClr val="FF0000"/>
                </a:solidFill>
              </a:rPr>
              <a:t>0x01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		add( </a:t>
            </a:r>
            <a:r>
              <a:rPr lang="en-US" dirty="0" err="1">
                <a:solidFill>
                  <a:srgbClr val="00B050"/>
                </a:solidFill>
              </a:rPr>
              <a:t>instr</a:t>
            </a:r>
            <a:r>
              <a:rPr lang="en-US" dirty="0">
                <a:solidFill>
                  <a:srgbClr val="00B050"/>
                </a:solidFill>
              </a:rPr>
              <a:t>[ip+1]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instr</a:t>
            </a:r>
            <a:r>
              <a:rPr lang="en-US" dirty="0">
                <a:solidFill>
                  <a:srgbClr val="00B050"/>
                </a:solidFill>
              </a:rPr>
              <a:t>[ip+2]</a:t>
            </a:r>
            <a:r>
              <a:rPr lang="en-US" dirty="0"/>
              <a:t> )</a:t>
            </a:r>
          </a:p>
          <a:p>
            <a:pPr lvl="1"/>
            <a:r>
              <a:rPr lang="en-US" dirty="0">
                <a:solidFill>
                  <a:srgbClr val="DE8703"/>
                </a:solidFill>
              </a:rPr>
              <a:t>			</a:t>
            </a:r>
            <a:r>
              <a:rPr lang="en-US" dirty="0" err="1">
                <a:solidFill>
                  <a:srgbClr val="DE8703"/>
                </a:solidFill>
              </a:rPr>
              <a:t>ip</a:t>
            </a:r>
            <a:r>
              <a:rPr lang="en-US" dirty="0"/>
              <a:t> = </a:t>
            </a:r>
            <a:r>
              <a:rPr lang="en-US" dirty="0" err="1">
                <a:solidFill>
                  <a:srgbClr val="DE8703"/>
                </a:solidFill>
              </a:rPr>
              <a:t>ip</a:t>
            </a:r>
            <a:r>
              <a:rPr lang="en-US" dirty="0"/>
              <a:t> + 3</a:t>
            </a:r>
          </a:p>
          <a:p>
            <a:pPr lvl="1"/>
            <a:r>
              <a:rPr lang="en-US" dirty="0"/>
              <a:t>			break</a:t>
            </a:r>
          </a:p>
          <a:p>
            <a:pPr lvl="1"/>
            <a:r>
              <a:rPr lang="en-US" dirty="0"/>
              <a:t>		case </a:t>
            </a:r>
            <a:r>
              <a:rPr lang="en-US" dirty="0">
                <a:solidFill>
                  <a:srgbClr val="C00000"/>
                </a:solidFill>
              </a:rPr>
              <a:t>0x02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		sub( </a:t>
            </a:r>
            <a:r>
              <a:rPr lang="en-US" dirty="0" err="1"/>
              <a:t>instr</a:t>
            </a:r>
            <a:r>
              <a:rPr lang="en-US" dirty="0"/>
              <a:t>[ip+1], </a:t>
            </a:r>
            <a:r>
              <a:rPr lang="en-US" dirty="0" err="1"/>
              <a:t>instr</a:t>
            </a:r>
            <a:r>
              <a:rPr lang="en-US" dirty="0"/>
              <a:t>[ip+2] )</a:t>
            </a:r>
          </a:p>
          <a:p>
            <a:pPr lvl="1"/>
            <a:r>
              <a:rPr lang="en-US" dirty="0"/>
              <a:t>	…</a:t>
            </a:r>
          </a:p>
          <a:p>
            <a:pPr lvl="1"/>
            <a:r>
              <a:rPr lang="en-US" dirty="0"/>
              <a:t>	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349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BB64-3BDB-4D90-A0A4-1A5C1FAE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Instructions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ABBC-3C23-4DD7-916F-4A723BFB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576" y="1268413"/>
            <a:ext cx="8517012" cy="5029200"/>
          </a:xfrm>
        </p:spPr>
        <p:txBody>
          <a:bodyPr/>
          <a:lstStyle/>
          <a:p>
            <a:pPr lvl="1"/>
            <a:r>
              <a:rPr lang="de-CH" b="1" dirty="0"/>
              <a:t>83</a:t>
            </a:r>
            <a:r>
              <a:rPr lang="de-CH" dirty="0"/>
              <a:t> c4 08             	</a:t>
            </a:r>
            <a:r>
              <a:rPr lang="de-CH" dirty="0" err="1"/>
              <a:t>add</a:t>
            </a:r>
            <a:r>
              <a:rPr lang="de-CH" dirty="0"/>
              <a:t>    $0x8,%rsp</a:t>
            </a:r>
            <a:endParaRPr lang="en-US" dirty="0"/>
          </a:p>
          <a:p>
            <a:pPr lvl="1"/>
            <a:r>
              <a:rPr lang="en-US" b="1" dirty="0"/>
              <a:t>83</a:t>
            </a:r>
            <a:r>
              <a:rPr lang="en-US" dirty="0"/>
              <a:t> c3 01             	add    $0x1,%rbx</a:t>
            </a:r>
          </a:p>
          <a:p>
            <a:pPr lvl="1"/>
            <a:r>
              <a:rPr lang="en-US" b="1" dirty="0"/>
              <a:t>83</a:t>
            </a:r>
            <a:r>
              <a:rPr lang="en-US" dirty="0"/>
              <a:t> 44 24 0c 01        </a:t>
            </a:r>
            <a:r>
              <a:rPr lang="en-US" dirty="0" err="1"/>
              <a:t>addl</a:t>
            </a:r>
            <a:r>
              <a:rPr lang="en-US" dirty="0"/>
              <a:t>   $0x1,0xc(%</a:t>
            </a:r>
            <a:r>
              <a:rPr lang="en-US" dirty="0" err="1"/>
              <a:t>rsp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83</a:t>
            </a:r>
            <a:r>
              <a:rPr lang="en-US" dirty="0"/>
              <a:t> 05 41 94 2c 00 01  </a:t>
            </a:r>
            <a:r>
              <a:rPr lang="en-US" dirty="0" err="1"/>
              <a:t>addl</a:t>
            </a:r>
            <a:r>
              <a:rPr lang="en-US" dirty="0"/>
              <a:t>   $0x1,0x2c9441(%rip)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081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5373-6808-415B-AD9E-9C693BE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Instructions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5C4F9-F117-4940-B03F-09B4615CC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https://i.stack.imgur.com/VTxd0.jpg">
            <a:extLst>
              <a:ext uri="{FF2B5EF4-FFF2-40B4-BE49-F238E27FC236}">
                <a16:creationId xmlns:a16="http://schemas.microsoft.com/office/drawing/2014/main" id="{21DA605B-BEB0-40EF-9E96-A359E7F0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-23681"/>
            <a:ext cx="970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03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2422-39F4-42D1-AC58-70BA78EB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Instructions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056A-C464-49A4-AA2B-ACCEF1ED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7E554-DA73-421C-8A0C-D8E3EA3D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2" y="836712"/>
            <a:ext cx="9906000" cy="56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60475-693E-49DB-A770-CCC605A0A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Instructions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F12C-23D3-4962-8947-B1B690E4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pPr lvl="2"/>
            <a:r>
              <a:rPr lang="en-US" dirty="0"/>
              <a:t>CPU looks at bytes, and then decides what to execute based on them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032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8C8C-6B99-4CE2-94B5-E1C7537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4F5A4-1E09-438E-B0BE-58D29088B18D}"/>
              </a:ext>
            </a:extLst>
          </p:cNvPr>
          <p:cNvSpPr/>
          <p:nvPr/>
        </p:nvSpPr>
        <p:spPr bwMode="auto">
          <a:xfrm>
            <a:off x="2000672" y="178899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C4 0A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E89F-700D-48B8-B14E-92B83BCF1A3A}"/>
              </a:ext>
            </a:extLst>
          </p:cNvPr>
          <p:cNvSpPr/>
          <p:nvPr/>
        </p:nvSpPr>
        <p:spPr bwMode="auto">
          <a:xfrm>
            <a:off x="2000672" y="23650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C5 02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81943-D91A-4076-83AA-442B3F541659}"/>
              </a:ext>
            </a:extLst>
          </p:cNvPr>
          <p:cNvSpPr/>
          <p:nvPr/>
        </p:nvSpPr>
        <p:spPr bwMode="auto">
          <a:xfrm>
            <a:off x="2000672" y="3501727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36303-98B9-4759-9A6E-CDAB38DBB216}"/>
              </a:ext>
            </a:extLst>
          </p:cNvPr>
          <p:cNvSpPr/>
          <p:nvPr/>
        </p:nvSpPr>
        <p:spPr bwMode="auto">
          <a:xfrm>
            <a:off x="2000259" y="4656495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87284-3B55-4F97-AB63-89EB6DC13962}"/>
              </a:ext>
            </a:extLst>
          </p:cNvPr>
          <p:cNvSpPr/>
          <p:nvPr/>
        </p:nvSpPr>
        <p:spPr bwMode="auto">
          <a:xfrm>
            <a:off x="1996614" y="522991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0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9B730-96D1-46B4-9B44-491F56D5CF2D}"/>
              </a:ext>
            </a:extLst>
          </p:cNvPr>
          <p:cNvSpPr/>
          <p:nvPr/>
        </p:nvSpPr>
        <p:spPr bwMode="auto">
          <a:xfrm>
            <a:off x="2000259" y="4077791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1593F0-B044-405B-94C8-758109C01DB5}"/>
              </a:ext>
            </a:extLst>
          </p:cNvPr>
          <p:cNvSpPr/>
          <p:nvPr/>
        </p:nvSpPr>
        <p:spPr bwMode="auto">
          <a:xfrm>
            <a:off x="2000672" y="29256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79AA0-32CC-4482-A206-F802059AA9DF}"/>
              </a:ext>
            </a:extLst>
          </p:cNvPr>
          <p:cNvSpPr txBox="1"/>
          <p:nvPr/>
        </p:nvSpPr>
        <p:spPr>
          <a:xfrm>
            <a:off x="1968611" y="1373425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Memory: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41912-814A-4D05-9ED0-54F180F249F7}"/>
              </a:ext>
            </a:extLst>
          </p:cNvPr>
          <p:cNvCxnSpPr>
            <a:cxnSpLocks/>
          </p:cNvCxnSpPr>
          <p:nvPr/>
        </p:nvCxnSpPr>
        <p:spPr bwMode="auto">
          <a:xfrm>
            <a:off x="4376936" y="2060848"/>
            <a:ext cx="2880320" cy="22321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69045-9451-4EC6-8B0A-D9BBB7D1B47B}"/>
              </a:ext>
            </a:extLst>
          </p:cNvPr>
          <p:cNvSpPr/>
          <p:nvPr/>
        </p:nvSpPr>
        <p:spPr bwMode="auto">
          <a:xfrm>
            <a:off x="7329264" y="2060791"/>
            <a:ext cx="2160240" cy="34563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B8A-E60B-4C15-9EBC-DCCF868E40D1}"/>
              </a:ext>
            </a:extLst>
          </p:cNvPr>
          <p:cNvSpPr txBox="1"/>
          <p:nvPr/>
        </p:nvSpPr>
        <p:spPr>
          <a:xfrm>
            <a:off x="4827556" y="1484164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Instruction at IP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17EBF7-E14B-4051-8989-74CDF2BBD9A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449004" y="2068938"/>
            <a:ext cx="1152071" cy="584157"/>
          </a:xfrm>
          <a:prstGeom prst="bentConnector3">
            <a:avLst>
              <a:gd name="adj1" fmla="val 50000"/>
            </a:avLst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B0E0DEB-6615-43D1-842B-224F40DF2025}"/>
              </a:ext>
            </a:extLst>
          </p:cNvPr>
          <p:cNvSpPr txBox="1"/>
          <p:nvPr/>
        </p:nvSpPr>
        <p:spPr>
          <a:xfrm>
            <a:off x="5025039" y="225298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EIP+=1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A3C143-6C84-4175-A42F-F6FB5B94C43D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5400000">
            <a:off x="3658512" y="2711295"/>
            <a:ext cx="3449014" cy="2164298"/>
          </a:xfrm>
          <a:prstGeom prst="bentConnector2">
            <a:avLst/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DFE97-403D-405E-AC2A-88B4404A34D2}"/>
              </a:ext>
            </a:extLst>
          </p:cNvPr>
          <p:cNvSpPr txBox="1"/>
          <p:nvPr/>
        </p:nvSpPr>
        <p:spPr>
          <a:xfrm>
            <a:off x="5062836" y="5105486"/>
            <a:ext cx="183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EIP=0x123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559A3-A0A4-432B-9431-6D12312021FB}"/>
              </a:ext>
            </a:extLst>
          </p:cNvPr>
          <p:cNvSpPr/>
          <p:nvPr/>
        </p:nvSpPr>
        <p:spPr bwMode="auto">
          <a:xfrm>
            <a:off x="7581292" y="2258874"/>
            <a:ext cx="1656184" cy="102611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IP= 0x100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6C6CC-C375-4279-97DB-09C7A05FC4AF}"/>
              </a:ext>
            </a:extLst>
          </p:cNvPr>
          <p:cNvSpPr/>
          <p:nvPr/>
        </p:nvSpPr>
        <p:spPr bwMode="auto">
          <a:xfrm>
            <a:off x="7587337" y="4245411"/>
            <a:ext cx="1656184" cy="102611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160503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8C8C-6B99-4CE2-94B5-E1C7537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</a:t>
            </a:r>
            <a:r>
              <a:rPr lang="en-US" dirty="0" err="1"/>
              <a:t>Computerz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4F5A4-1E09-438E-B0BE-58D29088B18D}"/>
              </a:ext>
            </a:extLst>
          </p:cNvPr>
          <p:cNvSpPr/>
          <p:nvPr/>
        </p:nvSpPr>
        <p:spPr bwMode="auto">
          <a:xfrm>
            <a:off x="2000672" y="178899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10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E89F-700D-48B8-B14E-92B83BCF1A3A}"/>
              </a:ext>
            </a:extLst>
          </p:cNvPr>
          <p:cNvSpPr/>
          <p:nvPr/>
        </p:nvSpPr>
        <p:spPr bwMode="auto">
          <a:xfrm>
            <a:off x="2000672" y="23650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+= 2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81943-D91A-4076-83AA-442B3F541659}"/>
              </a:ext>
            </a:extLst>
          </p:cNvPr>
          <p:cNvSpPr/>
          <p:nvPr/>
        </p:nvSpPr>
        <p:spPr bwMode="auto">
          <a:xfrm>
            <a:off x="2000672" y="3501727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836303-98B9-4759-9A6E-CDAB38DBB216}"/>
              </a:ext>
            </a:extLst>
          </p:cNvPr>
          <p:cNvSpPr/>
          <p:nvPr/>
        </p:nvSpPr>
        <p:spPr bwMode="auto">
          <a:xfrm>
            <a:off x="2000259" y="4656495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87284-3B55-4F97-AB63-89EB6DC13962}"/>
              </a:ext>
            </a:extLst>
          </p:cNvPr>
          <p:cNvSpPr/>
          <p:nvPr/>
        </p:nvSpPr>
        <p:spPr bwMode="auto">
          <a:xfrm>
            <a:off x="1996614" y="5229919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0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9B730-96D1-46B4-9B44-491F56D5CF2D}"/>
              </a:ext>
            </a:extLst>
          </p:cNvPr>
          <p:cNvSpPr/>
          <p:nvPr/>
        </p:nvSpPr>
        <p:spPr bwMode="auto">
          <a:xfrm>
            <a:off x="2000259" y="4077791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1593F0-B044-405B-94C8-758109C01DB5}"/>
              </a:ext>
            </a:extLst>
          </p:cNvPr>
          <p:cNvSpPr/>
          <p:nvPr/>
        </p:nvSpPr>
        <p:spPr bwMode="auto">
          <a:xfrm>
            <a:off x="2000672" y="2925663"/>
            <a:ext cx="2304256" cy="5760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79AA0-32CC-4482-A206-F802059AA9DF}"/>
              </a:ext>
            </a:extLst>
          </p:cNvPr>
          <p:cNvSpPr txBox="1"/>
          <p:nvPr/>
        </p:nvSpPr>
        <p:spPr>
          <a:xfrm>
            <a:off x="1968611" y="1373425"/>
            <a:ext cx="118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Memory: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41912-814A-4D05-9ED0-54F180F249F7}"/>
              </a:ext>
            </a:extLst>
          </p:cNvPr>
          <p:cNvCxnSpPr>
            <a:cxnSpLocks/>
          </p:cNvCxnSpPr>
          <p:nvPr/>
        </p:nvCxnSpPr>
        <p:spPr bwMode="auto">
          <a:xfrm>
            <a:off x="4376936" y="2060848"/>
            <a:ext cx="2880320" cy="22321"/>
          </a:xfrm>
          <a:prstGeom prst="straightConnector1">
            <a:avLst/>
          </a:prstGeom>
          <a:ln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69045-9451-4EC6-8B0A-D9BBB7D1B47B}"/>
              </a:ext>
            </a:extLst>
          </p:cNvPr>
          <p:cNvSpPr/>
          <p:nvPr/>
        </p:nvSpPr>
        <p:spPr bwMode="auto">
          <a:xfrm>
            <a:off x="7329264" y="2060791"/>
            <a:ext cx="2160240" cy="34563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7B3B8A-E60B-4C15-9EBC-DCCF868E40D1}"/>
              </a:ext>
            </a:extLst>
          </p:cNvPr>
          <p:cNvSpPr txBox="1"/>
          <p:nvPr/>
        </p:nvSpPr>
        <p:spPr>
          <a:xfrm>
            <a:off x="4827556" y="1484164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Instruction at IP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717EBF7-E14B-4051-8989-74CDF2BBD9A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449004" y="2068938"/>
            <a:ext cx="1152071" cy="584157"/>
          </a:xfrm>
          <a:prstGeom prst="bentConnector3">
            <a:avLst>
              <a:gd name="adj1" fmla="val 50000"/>
            </a:avLst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B0E0DEB-6615-43D1-842B-224F40DF2025}"/>
              </a:ext>
            </a:extLst>
          </p:cNvPr>
          <p:cNvSpPr txBox="1"/>
          <p:nvPr/>
        </p:nvSpPr>
        <p:spPr>
          <a:xfrm>
            <a:off x="5025039" y="2252985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EIP+=1</a:t>
            </a:r>
            <a:endParaRPr lang="de-CH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2A3C143-6C84-4175-A42F-F6FB5B94C43D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rot="5400000">
            <a:off x="3658512" y="2711295"/>
            <a:ext cx="3449014" cy="2164298"/>
          </a:xfrm>
          <a:prstGeom prst="bentConnector2">
            <a:avLst/>
          </a:prstGeom>
          <a:ln>
            <a:prstDash val="dash"/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ECDFE97-403D-405E-AC2A-88B4404A34D2}"/>
              </a:ext>
            </a:extLst>
          </p:cNvPr>
          <p:cNvSpPr txBox="1"/>
          <p:nvPr/>
        </p:nvSpPr>
        <p:spPr>
          <a:xfrm>
            <a:off x="5062836" y="5105486"/>
            <a:ext cx="183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EIP=0x123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559A3-A0A4-432B-9431-6D12312021FB}"/>
              </a:ext>
            </a:extLst>
          </p:cNvPr>
          <p:cNvSpPr/>
          <p:nvPr/>
        </p:nvSpPr>
        <p:spPr bwMode="auto">
          <a:xfrm>
            <a:off x="7581292" y="2258874"/>
            <a:ext cx="1656184" cy="102611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IP= 0x100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6C6CC-C375-4279-97DB-09C7A05FC4AF}"/>
              </a:ext>
            </a:extLst>
          </p:cNvPr>
          <p:cNvSpPr/>
          <p:nvPr/>
        </p:nvSpPr>
        <p:spPr bwMode="auto">
          <a:xfrm>
            <a:off x="7587337" y="4245411"/>
            <a:ext cx="1656184" cy="102611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5</a:t>
            </a:r>
          </a:p>
        </p:txBody>
      </p:sp>
    </p:spTree>
    <p:extLst>
      <p:ext uri="{BB962C8B-B14F-4D97-AF65-F5344CB8AC3E}">
        <p14:creationId xmlns:p14="http://schemas.microsoft.com/office/powerpoint/2010/main" val="17655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Intel Architecture</a:t>
            </a:r>
            <a:br>
              <a:rPr lang="en-US" altLang="en-US"/>
            </a:br>
            <a:r>
              <a:rPr lang="en-US" altLang="en-US"/>
              <a:t>Intel CPU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28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guide to understand the rest of my slides</a:t>
            </a:r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Hex Numbers, and Little Endian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824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 Numbers, and Little Endian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Intel CPU’s</a:t>
            </a:r>
          </a:p>
          <a:p>
            <a:pPr lvl="2"/>
            <a:r>
              <a:rPr lang="en-US"/>
              <a:t>1 Byte = 8 Bit</a:t>
            </a:r>
          </a:p>
          <a:p>
            <a:pPr lvl="2"/>
            <a:r>
              <a:rPr lang="en-US"/>
              <a:t>Little endian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90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 Numbers, and Little Endian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CPU’s</a:t>
            </a:r>
          </a:p>
          <a:p>
            <a:pPr lvl="2"/>
            <a:r>
              <a:rPr lang="en-US" dirty="0"/>
              <a:t>1 Byte = 8 Bit</a:t>
            </a:r>
          </a:p>
          <a:p>
            <a:pPr lvl="2"/>
            <a:r>
              <a:rPr lang="en-US" dirty="0"/>
              <a:t>Little endian</a:t>
            </a:r>
          </a:p>
          <a:p>
            <a:pPr lvl="2"/>
            <a:endParaRPr lang="en-US" dirty="0"/>
          </a:p>
          <a:p>
            <a:r>
              <a:rPr lang="en-US" dirty="0"/>
              <a:t>Others:</a:t>
            </a:r>
          </a:p>
          <a:p>
            <a:pPr lvl="2"/>
            <a:r>
              <a:rPr lang="en-US" dirty="0"/>
              <a:t>CDC 6000: 18, 24 and 60 bit</a:t>
            </a:r>
          </a:p>
          <a:p>
            <a:pPr lvl="2"/>
            <a:r>
              <a:rPr lang="en-US" dirty="0"/>
              <a:t>PDP1/9/15: 18 bit words</a:t>
            </a:r>
          </a:p>
          <a:p>
            <a:pPr lvl="2"/>
            <a:r>
              <a:rPr lang="en-US" dirty="0"/>
              <a:t>Apollo Guidance Computer: 15 bit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ARM and other RISC: 8 bit Bytes, but in Big Endian</a:t>
            </a:r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6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Numbers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Decimal: 0 1 2 3 4 5 6 7 8 9 </a:t>
            </a:r>
          </a:p>
          <a:p>
            <a:r>
              <a:rPr lang="en-US" sz="2800" i="1" dirty="0"/>
              <a:t>1 decimal digit: </a:t>
            </a:r>
            <a:r>
              <a:rPr lang="en-US" sz="2800" i="1" dirty="0">
                <a:solidFill>
                  <a:schemeClr val="accent2"/>
                </a:solidFill>
              </a:rPr>
              <a:t>10</a:t>
            </a:r>
            <a:r>
              <a:rPr lang="en-US" sz="2800" i="1" dirty="0"/>
              <a:t> values </a:t>
            </a:r>
          </a:p>
          <a:p>
            <a:r>
              <a:rPr lang="en-US" sz="2800" i="1" dirty="0"/>
              <a:t>2 decimal digits: </a:t>
            </a:r>
            <a:r>
              <a:rPr lang="en-US" sz="2800" i="1" dirty="0">
                <a:solidFill>
                  <a:srgbClr val="FF0000"/>
                </a:solidFill>
              </a:rPr>
              <a:t>100</a:t>
            </a:r>
            <a:r>
              <a:rPr lang="en-US" sz="2800" i="1" dirty="0"/>
              <a:t> values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10</a:t>
            </a:r>
            <a:r>
              <a:rPr lang="en-US" sz="2800" dirty="0"/>
              <a:t> * </a:t>
            </a:r>
            <a:r>
              <a:rPr lang="en-US" sz="2800" dirty="0">
                <a:solidFill>
                  <a:schemeClr val="accent2"/>
                </a:solidFill>
              </a:rPr>
              <a:t>10</a:t>
            </a:r>
            <a:r>
              <a:rPr lang="en-US" sz="2800" dirty="0"/>
              <a:t> = </a:t>
            </a:r>
            <a:r>
              <a:rPr lang="en-US" sz="2800" dirty="0">
                <a:solidFill>
                  <a:srgbClr val="FF0000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589571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Numbers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Hex: </a:t>
            </a:r>
            <a:r>
              <a:rPr lang="en-US" sz="2800" dirty="0"/>
              <a:t>0 1 2 3 4 5 6 7 8 9 </a:t>
            </a:r>
            <a:r>
              <a:rPr lang="en-US" sz="2800" b="1" dirty="0"/>
              <a:t>A B C D E F</a:t>
            </a:r>
          </a:p>
          <a:p>
            <a:r>
              <a:rPr lang="en-US" sz="2800" i="1" dirty="0"/>
              <a:t>1 hex digit: </a:t>
            </a:r>
            <a:r>
              <a:rPr lang="en-US" sz="2800" i="1" dirty="0">
                <a:solidFill>
                  <a:schemeClr val="accent2"/>
                </a:solidFill>
              </a:rPr>
              <a:t>16</a:t>
            </a:r>
            <a:r>
              <a:rPr lang="en-US" sz="2800" i="1" dirty="0"/>
              <a:t> values (4 bit, 2^4)</a:t>
            </a:r>
          </a:p>
          <a:p>
            <a:r>
              <a:rPr lang="en-US" sz="2800" i="1" dirty="0"/>
              <a:t>2 hex digits: </a:t>
            </a:r>
            <a:r>
              <a:rPr lang="en-US" sz="2800" i="1" dirty="0">
                <a:solidFill>
                  <a:srgbClr val="FF0000"/>
                </a:solidFill>
              </a:rPr>
              <a:t>256</a:t>
            </a:r>
            <a:r>
              <a:rPr lang="en-US" sz="2800" i="1" dirty="0"/>
              <a:t> values (8 bit, 2^8 = 2^4 * 2^4)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16</a:t>
            </a:r>
            <a:r>
              <a:rPr lang="en-US" sz="2800" dirty="0"/>
              <a:t> * </a:t>
            </a:r>
            <a:r>
              <a:rPr lang="en-US" sz="2800" dirty="0">
                <a:solidFill>
                  <a:schemeClr val="accent2"/>
                </a:solidFill>
              </a:rPr>
              <a:t>16</a:t>
            </a:r>
            <a:r>
              <a:rPr lang="en-US" sz="2800" dirty="0"/>
              <a:t> = </a:t>
            </a:r>
            <a:r>
              <a:rPr lang="en-US" sz="2800" dirty="0">
                <a:solidFill>
                  <a:srgbClr val="FF0000"/>
                </a:solidFill>
              </a:rPr>
              <a:t>256</a:t>
            </a:r>
          </a:p>
          <a:p>
            <a:r>
              <a:rPr lang="en-US" sz="2800" dirty="0"/>
              <a:t>	1 Byte = 8 Bit = </a:t>
            </a:r>
            <a:r>
              <a:rPr lang="en-US" sz="2800" dirty="0">
                <a:solidFill>
                  <a:srgbClr val="FF0000"/>
                </a:solidFill>
              </a:rPr>
              <a:t>256</a:t>
            </a:r>
            <a:r>
              <a:rPr lang="en-US" sz="2800" dirty="0"/>
              <a:t> values!</a:t>
            </a:r>
          </a:p>
        </p:txBody>
      </p:sp>
    </p:spTree>
    <p:extLst>
      <p:ext uri="{BB962C8B-B14F-4D97-AF65-F5344CB8AC3E}">
        <p14:creationId xmlns:p14="http://schemas.microsoft.com/office/powerpoint/2010/main" val="288674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 numbers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0x00 = 0</a:t>
            </a:r>
          </a:p>
          <a:p>
            <a:r>
              <a:rPr lang="en-US" dirty="0"/>
              <a:t>0x01 = 1</a:t>
            </a:r>
          </a:p>
          <a:p>
            <a:r>
              <a:rPr lang="en-US" dirty="0"/>
              <a:t>0x0f = 15</a:t>
            </a:r>
          </a:p>
          <a:p>
            <a:r>
              <a:rPr lang="en-US" dirty="0"/>
              <a:t>0x10 = 16</a:t>
            </a:r>
          </a:p>
          <a:p>
            <a:r>
              <a:rPr lang="en-US" dirty="0"/>
              <a:t>0x11 = 17</a:t>
            </a:r>
          </a:p>
          <a:p>
            <a:r>
              <a:rPr lang="en-US" dirty="0"/>
              <a:t>0x20 = 32</a:t>
            </a:r>
          </a:p>
          <a:p>
            <a:r>
              <a:rPr lang="en-US" dirty="0"/>
              <a:t>0xf0 = 240</a:t>
            </a:r>
          </a:p>
          <a:p>
            <a:r>
              <a:rPr lang="en-US" dirty="0"/>
              <a:t>0xff = 255</a:t>
            </a:r>
          </a:p>
          <a:p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1196752"/>
            <a:ext cx="428625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121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Numbers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1716643" y="2662693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16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5039876" y="2662693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</a:t>
            </a:r>
            <a:r>
              <a:rPr lang="en-US" dirty="0">
                <a:solidFill>
                  <a:srgbClr val="FF0606"/>
                </a:solidFill>
              </a:rPr>
              <a:t>1</a:t>
            </a:r>
            <a:r>
              <a:rPr lang="en-US" dirty="0">
                <a:solidFill>
                  <a:srgbClr val="FF8400"/>
                </a:solidFill>
              </a:rPr>
              <a:t>B</a:t>
            </a:r>
            <a:r>
              <a:rPr lang="en-US" dirty="0">
                <a:solidFill>
                  <a:schemeClr val="accent2"/>
                </a:solidFill>
              </a:rPr>
              <a:t>3</a:t>
            </a:r>
            <a:r>
              <a:rPr lang="en-US" dirty="0">
                <a:solidFill>
                  <a:srgbClr val="00B050"/>
                </a:solidFill>
              </a:rPr>
              <a:t>F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6643" y="3861048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Nibbles</a:t>
            </a:r>
            <a:endParaRPr lang="de-CH" dirty="0"/>
          </a:p>
        </p:txBody>
      </p:sp>
      <p:sp>
        <p:nvSpPr>
          <p:cNvPr id="7" name="TextBox 6"/>
          <p:cNvSpPr txBox="1"/>
          <p:nvPr/>
        </p:nvSpPr>
        <p:spPr>
          <a:xfrm>
            <a:off x="3656856" y="3861048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606"/>
                </a:solidFill>
              </a:rPr>
              <a:t>0001</a:t>
            </a:r>
            <a:r>
              <a:rPr lang="en-US" dirty="0"/>
              <a:t> </a:t>
            </a:r>
            <a:r>
              <a:rPr lang="en-US" dirty="0">
                <a:solidFill>
                  <a:srgbClr val="FF8400"/>
                </a:solidFill>
              </a:rPr>
              <a:t>1011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0011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1111</a:t>
            </a:r>
            <a:endParaRPr lang="de-CH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4319796" y="3140968"/>
            <a:ext cx="1344981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>
            <a:off x="5327908" y="3140968"/>
            <a:ext cx="576064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6192004" y="3140968"/>
            <a:ext cx="0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6408028" y="3140968"/>
            <a:ext cx="648072" cy="792088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16643" y="1700808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10</a:t>
            </a:r>
            <a:endParaRPr lang="de-CH" dirty="0"/>
          </a:p>
        </p:txBody>
      </p:sp>
      <p:sp>
        <p:nvSpPr>
          <p:cNvPr id="17" name="TextBox 16"/>
          <p:cNvSpPr txBox="1"/>
          <p:nvPr/>
        </p:nvSpPr>
        <p:spPr>
          <a:xfrm>
            <a:off x="5290746" y="170707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6975</a:t>
            </a:r>
          </a:p>
        </p:txBody>
      </p:sp>
      <p:cxnSp>
        <p:nvCxnSpPr>
          <p:cNvPr id="19" name="Straight Arrow Connector 18"/>
          <p:cNvCxnSpPr>
            <a:stCxn id="17" idx="2"/>
            <a:endCxn id="5" idx="0"/>
          </p:cNvCxnSpPr>
          <p:nvPr/>
        </p:nvCxnSpPr>
        <p:spPr bwMode="auto">
          <a:xfrm>
            <a:off x="5838332" y="2291849"/>
            <a:ext cx="0" cy="370844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67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Numbers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1716643" y="2662693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16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5039876" y="2662693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</a:t>
            </a:r>
            <a:r>
              <a:rPr lang="en-US" dirty="0">
                <a:solidFill>
                  <a:srgbClr val="FF0606"/>
                </a:solidFill>
              </a:rPr>
              <a:t>1</a:t>
            </a:r>
            <a:r>
              <a:rPr lang="en-US" dirty="0">
                <a:solidFill>
                  <a:srgbClr val="FF8400"/>
                </a:solidFill>
              </a:rPr>
              <a:t>B</a:t>
            </a:r>
            <a:r>
              <a:rPr lang="en-US" dirty="0">
                <a:solidFill>
                  <a:schemeClr val="accent2"/>
                </a:solidFill>
              </a:rPr>
              <a:t>3</a:t>
            </a:r>
            <a:r>
              <a:rPr lang="en-US" dirty="0">
                <a:solidFill>
                  <a:srgbClr val="00B050"/>
                </a:solidFill>
              </a:rPr>
              <a:t>F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6643" y="3861048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Nibbles</a:t>
            </a:r>
            <a:endParaRPr lang="de-CH" dirty="0"/>
          </a:p>
        </p:txBody>
      </p:sp>
      <p:sp>
        <p:nvSpPr>
          <p:cNvPr id="7" name="TextBox 6"/>
          <p:cNvSpPr txBox="1"/>
          <p:nvPr/>
        </p:nvSpPr>
        <p:spPr>
          <a:xfrm>
            <a:off x="3656856" y="3861048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606"/>
                </a:solidFill>
              </a:rPr>
              <a:t>0001</a:t>
            </a:r>
            <a:r>
              <a:rPr lang="en-US" dirty="0"/>
              <a:t> </a:t>
            </a:r>
            <a:r>
              <a:rPr lang="en-US" dirty="0">
                <a:solidFill>
                  <a:srgbClr val="FF8400"/>
                </a:solidFill>
              </a:rPr>
              <a:t>1011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0011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1111</a:t>
            </a:r>
            <a:endParaRPr lang="de-CH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4319796" y="3140968"/>
            <a:ext cx="1344981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>
            <a:off x="5327908" y="3140968"/>
            <a:ext cx="576064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6192004" y="3140968"/>
            <a:ext cx="0" cy="72008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6408028" y="3140968"/>
            <a:ext cx="648072" cy="792088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16643" y="1700808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10</a:t>
            </a:r>
            <a:endParaRPr lang="de-CH" dirty="0"/>
          </a:p>
        </p:txBody>
      </p:sp>
      <p:sp>
        <p:nvSpPr>
          <p:cNvPr id="17" name="TextBox 16"/>
          <p:cNvSpPr txBox="1"/>
          <p:nvPr/>
        </p:nvSpPr>
        <p:spPr>
          <a:xfrm>
            <a:off x="5290746" y="170707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6975</a:t>
            </a:r>
          </a:p>
        </p:txBody>
      </p:sp>
      <p:cxnSp>
        <p:nvCxnSpPr>
          <p:cNvPr id="19" name="Straight Arrow Connector 18"/>
          <p:cNvCxnSpPr>
            <a:stCxn id="17" idx="2"/>
            <a:endCxn id="5" idx="0"/>
          </p:cNvCxnSpPr>
          <p:nvPr/>
        </p:nvCxnSpPr>
        <p:spPr bwMode="auto">
          <a:xfrm>
            <a:off x="5838332" y="2291849"/>
            <a:ext cx="0" cy="370844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5664777" y="4005064"/>
            <a:ext cx="0" cy="144016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6896" y="493681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DE8703"/>
                </a:solidFill>
              </a:rPr>
              <a:t>B</a:t>
            </a:r>
            <a:endParaRPr lang="de-CH" dirty="0">
              <a:solidFill>
                <a:srgbClr val="DE8703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2004" y="49387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</a:t>
            </a:r>
            <a:r>
              <a:rPr lang="en-US" dirty="0">
                <a:solidFill>
                  <a:schemeClr val="accent2"/>
                </a:solidFill>
              </a:rPr>
              <a:t>3</a:t>
            </a:r>
            <a:r>
              <a:rPr lang="en-US" dirty="0">
                <a:solidFill>
                  <a:srgbClr val="00B050"/>
                </a:solidFill>
              </a:rPr>
              <a:t>F</a:t>
            </a:r>
            <a:endParaRPr lang="de-CH" dirty="0">
              <a:solidFill>
                <a:srgbClr val="00B050"/>
              </a:solidFill>
            </a:endParaRPr>
          </a:p>
        </p:txBody>
      </p:sp>
      <p:cxnSp>
        <p:nvCxnSpPr>
          <p:cNvPr id="21" name="Straight Arrow Connector 20"/>
          <p:cNvCxnSpPr>
            <a:endCxn id="18" idx="0"/>
          </p:cNvCxnSpPr>
          <p:nvPr/>
        </p:nvCxnSpPr>
        <p:spPr bwMode="auto">
          <a:xfrm>
            <a:off x="4160912" y="4445823"/>
            <a:ext cx="415593" cy="490989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H="1">
            <a:off x="4880992" y="4445823"/>
            <a:ext cx="360040" cy="56735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6192004" y="4445823"/>
            <a:ext cx="547586" cy="56735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>
            <a:off x="7056100" y="4365104"/>
            <a:ext cx="345172" cy="648072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16643" y="493681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3839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Endianness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88" y="1268413"/>
            <a:ext cx="1944836" cy="5029200"/>
          </a:xfrm>
        </p:spPr>
        <p:txBody>
          <a:bodyPr/>
          <a:lstStyle/>
          <a:p>
            <a:r>
              <a:rPr lang="en-US"/>
              <a:t>Number: </a:t>
            </a:r>
          </a:p>
          <a:p>
            <a:r>
              <a:rPr lang="en-US"/>
              <a:t>Big Endian:</a:t>
            </a:r>
          </a:p>
          <a:p>
            <a:r>
              <a:rPr lang="en-US"/>
              <a:t>Little Endian:</a:t>
            </a:r>
            <a:endParaRPr lang="de-CH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440832" y="1268760"/>
            <a:ext cx="504118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79413" indent="-379413" algn="l" defTabSz="762000" rtl="0" eaLnBrk="1" fontAlgn="base" hangingPunct="1">
              <a:spcBef>
                <a:spcPct val="100000"/>
              </a:spcBef>
              <a:spcAft>
                <a:spcPct val="0"/>
              </a:spcAft>
              <a:buClr>
                <a:schemeClr val="bg2"/>
              </a:buClr>
              <a:buFont typeface="Marlett" pitchFamily="2" charset="2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2913" indent="14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 pitchFamily="49" charset="0"/>
              <a:defRPr sz="2000">
                <a:solidFill>
                  <a:srgbClr val="00247D"/>
                </a:solidFill>
                <a:latin typeface="Courier New" pitchFamily="49" charset="0"/>
              </a:defRPr>
            </a:lvl2pPr>
            <a:lvl3pPr marL="901700" indent="-327025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3pPr>
            <a:lvl4pPr marL="1376363" indent="-2794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4pPr>
            <a:lvl5pPr marL="1881188" indent="-268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5pPr>
            <a:lvl6pPr marL="2338388" indent="-268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6pPr>
            <a:lvl7pPr marL="2795588" indent="-268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7pPr>
            <a:lvl8pPr marL="3252788" indent="-268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8pPr>
            <a:lvl9pPr marL="3709988" indent="-268288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47D"/>
              </a:buClr>
              <a:buFont typeface="Wingdings" pitchFamily="2" charset="2"/>
              <a:buChar char="ª"/>
              <a:defRPr sz="1600">
                <a:solidFill>
                  <a:schemeClr val="tx1"/>
                </a:solidFill>
                <a:latin typeface="Avenir LT Std 45 Book" pitchFamily="34" charset="0"/>
              </a:defRPr>
            </a:lvl9pPr>
          </a:lstStyle>
          <a:p>
            <a:r>
              <a:rPr lang="en-US" kern="0"/>
              <a:t>0x</a:t>
            </a:r>
            <a:r>
              <a:rPr lang="en-US" kern="0">
                <a:solidFill>
                  <a:srgbClr val="FF0606"/>
                </a:solidFill>
              </a:rPr>
              <a:t>1B</a:t>
            </a:r>
            <a:r>
              <a:rPr lang="en-US" kern="0">
                <a:solidFill>
                  <a:schemeClr val="accent2"/>
                </a:solidFill>
              </a:rPr>
              <a:t>3</a:t>
            </a:r>
            <a:r>
              <a:rPr lang="en-US" kern="0">
                <a:solidFill>
                  <a:schemeClr val="accent6"/>
                </a:solidFill>
              </a:rPr>
              <a:t>F</a:t>
            </a:r>
            <a:endParaRPr lang="de-CH" kern="0">
              <a:solidFill>
                <a:schemeClr val="accent6"/>
              </a:solidFill>
            </a:endParaRPr>
          </a:p>
          <a:p>
            <a:r>
              <a:rPr lang="en-US" kern="0"/>
              <a:t>0x</a:t>
            </a:r>
            <a:r>
              <a:rPr lang="en-US" kern="0">
                <a:solidFill>
                  <a:srgbClr val="FF0606"/>
                </a:solidFill>
              </a:rPr>
              <a:t>1B </a:t>
            </a:r>
            <a:r>
              <a:rPr lang="en-US" kern="0"/>
              <a:t>0x</a:t>
            </a:r>
            <a:r>
              <a:rPr lang="en-US" kern="0">
                <a:solidFill>
                  <a:schemeClr val="accent2"/>
                </a:solidFill>
              </a:rPr>
              <a:t>3</a:t>
            </a:r>
            <a:r>
              <a:rPr lang="en-US" kern="0">
                <a:solidFill>
                  <a:schemeClr val="accent6"/>
                </a:solidFill>
              </a:rPr>
              <a:t>F         0x</a:t>
            </a:r>
            <a:r>
              <a:rPr lang="en-US" kern="0">
                <a:solidFill>
                  <a:srgbClr val="FF0000"/>
                </a:solidFill>
              </a:rPr>
              <a:t>1B</a:t>
            </a:r>
            <a:r>
              <a:rPr lang="en-US" kern="0">
                <a:solidFill>
                  <a:schemeClr val="accent6"/>
                </a:solidFill>
              </a:rPr>
              <a:t>3F</a:t>
            </a:r>
            <a:endParaRPr lang="en-US" kern="0"/>
          </a:p>
          <a:p>
            <a:r>
              <a:rPr lang="en-US" kern="0"/>
              <a:t>0x</a:t>
            </a:r>
            <a:r>
              <a:rPr lang="en-US" kern="0">
                <a:solidFill>
                  <a:schemeClr val="accent2"/>
                </a:solidFill>
              </a:rPr>
              <a:t>3</a:t>
            </a:r>
            <a:r>
              <a:rPr lang="en-US" kern="0">
                <a:solidFill>
                  <a:schemeClr val="accent6"/>
                </a:solidFill>
              </a:rPr>
              <a:t>F </a:t>
            </a:r>
            <a:r>
              <a:rPr lang="en-US" kern="0"/>
              <a:t>0x</a:t>
            </a:r>
            <a:r>
              <a:rPr lang="en-US" kern="0">
                <a:solidFill>
                  <a:srgbClr val="FF0606"/>
                </a:solidFill>
              </a:rPr>
              <a:t>1B         0x</a:t>
            </a:r>
            <a:r>
              <a:rPr lang="en-US" kern="0">
                <a:solidFill>
                  <a:schemeClr val="accent2"/>
                </a:solidFill>
              </a:rPr>
              <a:t>3F</a:t>
            </a:r>
            <a:r>
              <a:rPr lang="en-US" kern="0">
                <a:solidFill>
                  <a:srgbClr val="FF0606"/>
                </a:solidFill>
              </a:rPr>
              <a:t>1B</a:t>
            </a:r>
            <a:endParaRPr lang="de-CH" ker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3430587"/>
            <a:ext cx="8393113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84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Endianness: Big Endian (ARM)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56656" y="2363388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0xAABBCCDD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56656" y="2996952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AA BB CC DD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56656" y="1729824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2864434397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648744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4016896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3368824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4736976" y="3630516"/>
            <a:ext cx="0" cy="64807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850898" y="3592763"/>
            <a:ext cx="0" cy="64807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0632" y="421956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sp>
        <p:nvSpPr>
          <p:cNvPr id="14" name="TextBox 13"/>
          <p:cNvSpPr txBox="1"/>
          <p:nvPr/>
        </p:nvSpPr>
        <p:spPr>
          <a:xfrm>
            <a:off x="4530830" y="42355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648744" y="3630516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04728" y="38610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endParaRPr lang="de-CH" sz="1400" dirty="0"/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370814" y="3636881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26798" y="38674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endParaRPr lang="de-CH" sz="1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018886" y="3636882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4870" y="3867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endParaRPr lang="de-CH" sz="1400" dirty="0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856656" y="1412776"/>
            <a:ext cx="288032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>
            <a:off x="1850898" y="1268760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4736976" y="127714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63232" y="980728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32 bit = 4 bytes</a:t>
            </a:r>
            <a:endParaRPr lang="de-CH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241032" y="1729824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in Decimal (10)</a:t>
            </a:r>
            <a:endParaRPr lang="de-CH" dirty="0"/>
          </a:p>
        </p:txBody>
      </p:sp>
      <p:sp>
        <p:nvSpPr>
          <p:cNvPr id="33" name="TextBox 32"/>
          <p:cNvSpPr txBox="1"/>
          <p:nvPr/>
        </p:nvSpPr>
        <p:spPr>
          <a:xfrm>
            <a:off x="5241032" y="2405842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in Hex (16)</a:t>
            </a:r>
            <a:endParaRPr lang="de-CH" dirty="0"/>
          </a:p>
        </p:txBody>
      </p:sp>
      <p:sp>
        <p:nvSpPr>
          <p:cNvPr id="34" name="TextBox 33"/>
          <p:cNvSpPr txBox="1"/>
          <p:nvPr/>
        </p:nvSpPr>
        <p:spPr>
          <a:xfrm>
            <a:off x="5241032" y="3018778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Endian Storage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672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CPU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AutoShape 2" descr="Image result for intel cp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4100" name="Picture 4" descr="Image result for intel cp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53" y="908720"/>
            <a:ext cx="6985996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4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Endianness: Little Endian (Intel)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856656" y="2363388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0xAABBCCDD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56656" y="2996952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 CC BB AA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56656" y="1729824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2864434397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648744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4016896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3368824" y="2996952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4736976" y="3630516"/>
            <a:ext cx="0" cy="64807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850898" y="3592763"/>
            <a:ext cx="0" cy="64807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40632" y="421956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sp>
        <p:nvSpPr>
          <p:cNvPr id="14" name="TextBox 13"/>
          <p:cNvSpPr txBox="1"/>
          <p:nvPr/>
        </p:nvSpPr>
        <p:spPr>
          <a:xfrm>
            <a:off x="4530830" y="423553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648744" y="3630516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04728" y="38610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endParaRPr lang="de-CH" sz="1400" dirty="0"/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370814" y="3636881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26798" y="386741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endParaRPr lang="de-CH" sz="1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018886" y="3636882"/>
            <a:ext cx="0" cy="2305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4870" y="38674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endParaRPr lang="de-CH" sz="1400" dirty="0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856656" y="1412776"/>
            <a:ext cx="288032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>
            <a:off x="1850898" y="1268760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4736976" y="127714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63232" y="980728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32 bit = 4 bytes</a:t>
            </a:r>
            <a:endParaRPr lang="de-CH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241032" y="1729824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in Decimal (10)</a:t>
            </a:r>
            <a:endParaRPr lang="de-CH" dirty="0"/>
          </a:p>
        </p:txBody>
      </p:sp>
      <p:sp>
        <p:nvSpPr>
          <p:cNvPr id="33" name="TextBox 32"/>
          <p:cNvSpPr txBox="1"/>
          <p:nvPr/>
        </p:nvSpPr>
        <p:spPr>
          <a:xfrm>
            <a:off x="5241032" y="2405842"/>
            <a:ext cx="37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in Hex (16)</a:t>
            </a:r>
            <a:endParaRPr lang="de-CH" dirty="0"/>
          </a:p>
        </p:txBody>
      </p:sp>
      <p:sp>
        <p:nvSpPr>
          <p:cNvPr id="34" name="TextBox 33"/>
          <p:cNvSpPr txBox="1"/>
          <p:nvPr/>
        </p:nvSpPr>
        <p:spPr>
          <a:xfrm>
            <a:off x="5241032" y="3021346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Endian Storage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3941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Endianness: Little Endian (Intel)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88" y="2276871"/>
            <a:ext cx="8229600" cy="4020741"/>
          </a:xfrm>
        </p:spPr>
        <p:txBody>
          <a:bodyPr/>
          <a:lstStyle/>
          <a:p>
            <a:r>
              <a:rPr lang="en-US" dirty="0"/>
              <a:t>Four 8 bit numbers:</a:t>
            </a:r>
          </a:p>
          <a:p>
            <a:pPr lvl="2"/>
            <a:r>
              <a:rPr lang="en-US" dirty="0"/>
              <a:t>DD</a:t>
            </a:r>
          </a:p>
          <a:p>
            <a:pPr lvl="2"/>
            <a:r>
              <a:rPr lang="en-US" dirty="0"/>
              <a:t>CC </a:t>
            </a:r>
          </a:p>
          <a:p>
            <a:pPr lvl="2"/>
            <a:r>
              <a:rPr lang="en-US" dirty="0"/>
              <a:t>BB</a:t>
            </a:r>
          </a:p>
          <a:p>
            <a:pPr lvl="2"/>
            <a:r>
              <a:rPr lang="en-US" dirty="0"/>
              <a:t>AA</a:t>
            </a:r>
          </a:p>
          <a:p>
            <a:r>
              <a:rPr lang="en-US" dirty="0"/>
              <a:t>Two 16 bit numbers:</a:t>
            </a:r>
          </a:p>
          <a:p>
            <a:pPr lvl="2"/>
            <a:r>
              <a:rPr lang="en-US" dirty="0"/>
              <a:t>0xCCDD</a:t>
            </a:r>
          </a:p>
          <a:p>
            <a:pPr lvl="2"/>
            <a:r>
              <a:rPr lang="en-US" dirty="0"/>
              <a:t>0xAABB</a:t>
            </a:r>
          </a:p>
          <a:p>
            <a:r>
              <a:rPr lang="en-US" dirty="0"/>
              <a:t>A 32 bit number:</a:t>
            </a:r>
          </a:p>
          <a:p>
            <a:pPr lvl="2"/>
            <a:r>
              <a:rPr lang="en-US" dirty="0"/>
              <a:t>0xAABBCCDD</a:t>
            </a:r>
          </a:p>
          <a:p>
            <a:endParaRPr lang="de-CH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496616" y="1340768"/>
            <a:ext cx="2880320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F709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DD CC BB AA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rgbClr val="F7099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288704" y="1340768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3656856" y="1340768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3008784" y="1340768"/>
            <a:ext cx="0" cy="633564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93160" y="2348880"/>
            <a:ext cx="302198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/>
              <a:t>??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1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Endianness: Little endian</a:t>
            </a:r>
            <a:endParaRPr lang="de-CH" dirty="0"/>
          </a:p>
        </p:txBody>
      </p:sp>
      <p:sp>
        <p:nvSpPr>
          <p:cNvPr id="4" name="TextBox 3"/>
          <p:cNvSpPr txBox="1"/>
          <p:nvPr/>
        </p:nvSpPr>
        <p:spPr>
          <a:xfrm>
            <a:off x="1283477" y="1268760"/>
            <a:ext cx="6272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latin typeface="Arial" panose="020B0604020202020204" pitchFamily="34" charset="0"/>
                <a:cs typeface="Arial" panose="020B0604020202020204" pitchFamily="34" charset="0"/>
              </a:rPr>
              <a:t>Number:</a:t>
            </a:r>
          </a:p>
          <a:p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0x1122334455667788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3477" y="3645024"/>
            <a:ext cx="7964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>
                <a:latin typeface="Arial" panose="020B0604020202020204" pitchFamily="34" charset="0"/>
                <a:cs typeface="Arial" panose="020B0604020202020204" pitchFamily="34" charset="0"/>
              </a:rPr>
              <a:t>Little Endian:</a:t>
            </a:r>
          </a:p>
          <a:p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88 77 66 55 44 33 22 11</a:t>
            </a:r>
            <a:endParaRPr lang="de-CH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6616" y="5373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sp>
        <p:nvSpPr>
          <p:cNvPr id="7" name="TextBox 6"/>
          <p:cNvSpPr txBox="1"/>
          <p:nvPr/>
        </p:nvSpPr>
        <p:spPr>
          <a:xfrm>
            <a:off x="5529064" y="537232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4520952" y="537232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de-CH" dirty="0"/>
          </a:p>
        </p:txBody>
      </p:sp>
      <p:sp>
        <p:nvSpPr>
          <p:cNvPr id="9" name="TextBox 8"/>
          <p:cNvSpPr txBox="1"/>
          <p:nvPr/>
        </p:nvSpPr>
        <p:spPr>
          <a:xfrm>
            <a:off x="3512840" y="537321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de-CH" dirty="0"/>
          </a:p>
        </p:txBody>
      </p:sp>
      <p:sp>
        <p:nvSpPr>
          <p:cNvPr id="10" name="TextBox 9"/>
          <p:cNvSpPr txBox="1"/>
          <p:nvPr/>
        </p:nvSpPr>
        <p:spPr>
          <a:xfrm>
            <a:off x="2498926" y="537321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CH" dirty="0"/>
          </a:p>
        </p:txBody>
      </p:sp>
      <p:sp>
        <p:nvSpPr>
          <p:cNvPr id="11" name="TextBox 10"/>
          <p:cNvSpPr txBox="1"/>
          <p:nvPr/>
        </p:nvSpPr>
        <p:spPr>
          <a:xfrm>
            <a:off x="8553400" y="537232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de-CH" dirty="0"/>
          </a:p>
        </p:txBody>
      </p:sp>
      <p:sp>
        <p:nvSpPr>
          <p:cNvPr id="12" name="TextBox 11"/>
          <p:cNvSpPr txBox="1"/>
          <p:nvPr/>
        </p:nvSpPr>
        <p:spPr>
          <a:xfrm>
            <a:off x="7556348" y="538473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537176" y="5373216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de-CH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352600" y="5301208"/>
            <a:ext cx="8136904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 flipV="1">
            <a:off x="2216696" y="4653136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V="1">
            <a:off x="7257256" y="4584120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 flipV="1">
            <a:off x="6249144" y="4563122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 flipV="1">
            <a:off x="5241032" y="4563122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flipV="1">
            <a:off x="4232920" y="4584120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flipV="1">
            <a:off x="3224808" y="4594477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 flipV="1">
            <a:off x="8265368" y="4563122"/>
            <a:ext cx="0" cy="1224136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92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memory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584848" y="1371798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0x11223344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84848" y="1996094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0x55556666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84848" y="2629658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0x77778888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5208" y="138609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sp>
        <p:nvSpPr>
          <p:cNvPr id="9" name="TextBox 8"/>
          <p:cNvSpPr txBox="1"/>
          <p:nvPr/>
        </p:nvSpPr>
        <p:spPr>
          <a:xfrm>
            <a:off x="6825208" y="200536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sp>
        <p:nvSpPr>
          <p:cNvPr id="10" name="TextBox 9"/>
          <p:cNvSpPr txBox="1"/>
          <p:nvPr/>
        </p:nvSpPr>
        <p:spPr>
          <a:xfrm>
            <a:off x="6825208" y="2678447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2720752" y="1371798"/>
            <a:ext cx="864096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08460" y="10794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2308460" y="1996094"/>
            <a:ext cx="1276388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6168" y="168858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cxnSp>
        <p:nvCxnSpPr>
          <p:cNvPr id="16" name="Straight Connector 15"/>
          <p:cNvCxnSpPr>
            <a:endCxn id="17" idx="3"/>
          </p:cNvCxnSpPr>
          <p:nvPr/>
        </p:nvCxnSpPr>
        <p:spPr bwMode="auto">
          <a:xfrm flipH="1">
            <a:off x="1901659" y="2629233"/>
            <a:ext cx="1662722" cy="42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89367" y="233727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8610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memory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584848" y="1371798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0x11223344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84848" y="1996094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0x55556666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584848" y="2629658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0x77778888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5208" y="138609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sp>
        <p:nvSpPr>
          <p:cNvPr id="9" name="TextBox 8"/>
          <p:cNvSpPr txBox="1"/>
          <p:nvPr/>
        </p:nvSpPr>
        <p:spPr>
          <a:xfrm>
            <a:off x="6825208" y="200536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sp>
        <p:nvSpPr>
          <p:cNvPr id="10" name="TextBox 9"/>
          <p:cNvSpPr txBox="1"/>
          <p:nvPr/>
        </p:nvSpPr>
        <p:spPr>
          <a:xfrm>
            <a:off x="6825208" y="2678447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 = 4 bytes</a:t>
            </a:r>
            <a:endParaRPr lang="de-CH" dirty="0"/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2720752" y="1371798"/>
            <a:ext cx="864096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08460" y="107941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2308460" y="1996094"/>
            <a:ext cx="1276388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6168" y="168858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cxnSp>
        <p:nvCxnSpPr>
          <p:cNvPr id="16" name="Straight Connector 15"/>
          <p:cNvCxnSpPr>
            <a:endCxn id="17" idx="3"/>
          </p:cNvCxnSpPr>
          <p:nvPr/>
        </p:nvCxnSpPr>
        <p:spPr bwMode="auto">
          <a:xfrm flipH="1">
            <a:off x="1901659" y="2629233"/>
            <a:ext cx="1662722" cy="425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89367" y="233727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de-CH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1568624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0x11223344</a:t>
            </a:r>
            <a:endParaRPr kumimoji="0" lang="de-C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232920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0x55556666</a:t>
            </a:r>
            <a:endParaRPr lang="de-CH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97216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0x77778888</a:t>
            </a:r>
            <a:endParaRPr lang="de-CH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2314" y="5317179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sp>
        <p:nvSpPr>
          <p:cNvPr id="24" name="TextBox 23"/>
          <p:cNvSpPr txBox="1"/>
          <p:nvPr/>
        </p:nvSpPr>
        <p:spPr>
          <a:xfrm>
            <a:off x="7636092" y="5373216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sp>
        <p:nvSpPr>
          <p:cNvPr id="25" name="TextBox 24"/>
          <p:cNvSpPr txBox="1"/>
          <p:nvPr/>
        </p:nvSpPr>
        <p:spPr>
          <a:xfrm>
            <a:off x="4971796" y="534180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568624" y="436510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>
            <a:off x="6897216" y="434498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4232920" y="436510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91070" y="364502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de-CH" dirty="0"/>
          </a:p>
        </p:txBody>
      </p:sp>
      <p:sp>
        <p:nvSpPr>
          <p:cNvPr id="31" name="TextBox 30"/>
          <p:cNvSpPr txBox="1"/>
          <p:nvPr/>
        </p:nvSpPr>
        <p:spPr>
          <a:xfrm>
            <a:off x="4026774" y="37170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sp>
        <p:nvSpPr>
          <p:cNvPr id="32" name="TextBox 31"/>
          <p:cNvSpPr txBox="1"/>
          <p:nvPr/>
        </p:nvSpPr>
        <p:spPr>
          <a:xfrm>
            <a:off x="1362478" y="376020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999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memory</a:t>
            </a:r>
            <a:endParaRPr lang="de-CH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1568624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0x11223344</a:t>
            </a:r>
            <a:endParaRPr kumimoji="0" lang="de-C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232920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0x55556666</a:t>
            </a:r>
            <a:endParaRPr lang="de-CH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897216" y="4653136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0x77778888</a:t>
            </a:r>
            <a:endParaRPr lang="de-CH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2314" y="5317179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sp>
        <p:nvSpPr>
          <p:cNvPr id="24" name="TextBox 23"/>
          <p:cNvSpPr txBox="1"/>
          <p:nvPr/>
        </p:nvSpPr>
        <p:spPr>
          <a:xfrm>
            <a:off x="7636092" y="5373216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sp>
        <p:nvSpPr>
          <p:cNvPr id="25" name="TextBox 24"/>
          <p:cNvSpPr txBox="1"/>
          <p:nvPr/>
        </p:nvSpPr>
        <p:spPr>
          <a:xfrm>
            <a:off x="4971796" y="534180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 bit</a:t>
            </a:r>
            <a:endParaRPr lang="de-CH" dirty="0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568624" y="436510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>
            <a:off x="6897216" y="434498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4232920" y="4365104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91070" y="364502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de-CH" dirty="0"/>
          </a:p>
        </p:txBody>
      </p:sp>
      <p:sp>
        <p:nvSpPr>
          <p:cNvPr id="31" name="TextBox 30"/>
          <p:cNvSpPr txBox="1"/>
          <p:nvPr/>
        </p:nvSpPr>
        <p:spPr>
          <a:xfrm>
            <a:off x="4026774" y="371703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sp>
        <p:nvSpPr>
          <p:cNvPr id="32" name="TextBox 31"/>
          <p:cNvSpPr txBox="1"/>
          <p:nvPr/>
        </p:nvSpPr>
        <p:spPr>
          <a:xfrm>
            <a:off x="1362478" y="376020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1568624" y="2333579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0x44 0x33 0x22 0x11</a:t>
            </a:r>
            <a:endParaRPr kumimoji="0" lang="de-CH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232920" y="2333579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0x66 </a:t>
            </a:r>
            <a:r>
              <a:rPr lang="en-US" sz="2000" dirty="0" err="1">
                <a:solidFill>
                  <a:schemeClr val="tx1"/>
                </a:solidFill>
              </a:rPr>
              <a:t>0x66</a:t>
            </a:r>
            <a:r>
              <a:rPr lang="en-US" sz="2000" dirty="0">
                <a:solidFill>
                  <a:schemeClr val="tx1"/>
                </a:solidFill>
              </a:rPr>
              <a:t> 0x55 </a:t>
            </a:r>
            <a:r>
              <a:rPr lang="en-US" sz="2000" dirty="0" err="1">
                <a:solidFill>
                  <a:schemeClr val="tx1"/>
                </a:solidFill>
              </a:rPr>
              <a:t>0x55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lang="de-CH" sz="20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897216" y="2333579"/>
            <a:ext cx="2664296" cy="6335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0x88 </a:t>
            </a:r>
            <a:r>
              <a:rPr lang="en-US" sz="2000" dirty="0" err="1">
                <a:solidFill>
                  <a:schemeClr val="tx1"/>
                </a:solidFill>
              </a:rPr>
              <a:t>0x88</a:t>
            </a:r>
            <a:r>
              <a:rPr lang="en-US" sz="2000" dirty="0">
                <a:solidFill>
                  <a:schemeClr val="tx1"/>
                </a:solidFill>
              </a:rPr>
              <a:t> 0x77 </a:t>
            </a:r>
            <a:r>
              <a:rPr lang="en-US" sz="2000" dirty="0" err="1">
                <a:solidFill>
                  <a:schemeClr val="tx1"/>
                </a:solidFill>
              </a:rPr>
              <a:t>0x77</a:t>
            </a:r>
            <a:endParaRPr lang="de-CH" sz="20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1568624" y="2045547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>
            <a:off x="6897216" y="2025427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>
            <a:off x="4232920" y="2045547"/>
            <a:ext cx="0" cy="2880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691070" y="132546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de-CH" dirty="0"/>
          </a:p>
        </p:txBody>
      </p:sp>
      <p:sp>
        <p:nvSpPr>
          <p:cNvPr id="43" name="TextBox 42"/>
          <p:cNvSpPr txBox="1"/>
          <p:nvPr/>
        </p:nvSpPr>
        <p:spPr>
          <a:xfrm>
            <a:off x="4026774" y="13974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de-CH" dirty="0"/>
          </a:p>
        </p:txBody>
      </p:sp>
      <p:sp>
        <p:nvSpPr>
          <p:cNvPr id="44" name="TextBox 43"/>
          <p:cNvSpPr txBox="1"/>
          <p:nvPr/>
        </p:nvSpPr>
        <p:spPr>
          <a:xfrm>
            <a:off x="1362478" y="144065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BF4FB-655B-4522-9C0C-D1F50E5C1513}"/>
              </a:ext>
            </a:extLst>
          </p:cNvPr>
          <p:cNvSpPr txBox="1"/>
          <p:nvPr/>
        </p:nvSpPr>
        <p:spPr>
          <a:xfrm>
            <a:off x="1396200" y="85515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In memory: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25503D-09AB-44A1-A51B-8B5351104A45}"/>
              </a:ext>
            </a:extLst>
          </p:cNvPr>
          <p:cNvSpPr txBox="1"/>
          <p:nvPr/>
        </p:nvSpPr>
        <p:spPr>
          <a:xfrm>
            <a:off x="1396905" y="3306083"/>
            <a:ext cx="3340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For humans:</a:t>
            </a:r>
          </a:p>
        </p:txBody>
      </p:sp>
    </p:spTree>
    <p:extLst>
      <p:ext uri="{BB962C8B-B14F-4D97-AF65-F5344CB8AC3E}">
        <p14:creationId xmlns:p14="http://schemas.microsoft.com/office/powerpoint/2010/main" val="242173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8611-B7D1-4F98-A8C9-1A63CB410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</a:t>
            </a:r>
            <a:endParaRPr lang="de-CH" dirty="0"/>
          </a:p>
        </p:txBody>
      </p:sp>
      <p:pic>
        <p:nvPicPr>
          <p:cNvPr id="1026" name="Picture 2" descr="Image result for ascii">
            <a:extLst>
              <a:ext uri="{FF2B5EF4-FFF2-40B4-BE49-F238E27FC236}">
                <a16:creationId xmlns:a16="http://schemas.microsoft.com/office/drawing/2014/main" id="{2767A5C4-8FE4-4723-BB92-59CF73EE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764704"/>
            <a:ext cx="8647443" cy="57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37D5-1413-40DC-8E04-44D9FD95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- </a:t>
            </a:r>
            <a:r>
              <a:rPr lang="en-US" dirty="0" err="1"/>
              <a:t>Hexdump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05EF-9FE6-48BA-B475-D558B541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5592" y="1268413"/>
            <a:ext cx="10225136" cy="2520627"/>
          </a:xfrm>
          <a:solidFill>
            <a:schemeClr val="bg1"/>
          </a:solidFill>
        </p:spPr>
        <p:txBody>
          <a:bodyPr/>
          <a:lstStyle/>
          <a:p>
            <a:pPr lvl="1"/>
            <a:r>
              <a:rPr lang="de-CH" sz="1600" dirty="0"/>
              <a:t>0008b400  25 00 e9 cc </a:t>
            </a:r>
            <a:r>
              <a:rPr lang="de-CH" sz="1600" dirty="0" err="1"/>
              <a:t>fd</a:t>
            </a:r>
            <a:r>
              <a:rPr lang="de-CH" sz="1600" dirty="0"/>
              <a:t> ff </a:t>
            </a:r>
            <a:r>
              <a:rPr lang="de-CH" sz="1600" dirty="0" err="1"/>
              <a:t>ff</a:t>
            </a:r>
            <a:r>
              <a:rPr lang="de-CH" sz="1600" dirty="0"/>
              <a:t> 66  0f 1f 84 00 00 00 00 00  |%......f........|</a:t>
            </a:r>
          </a:p>
          <a:p>
            <a:pPr lvl="1"/>
            <a:r>
              <a:rPr lang="de-CH" sz="1600" dirty="0"/>
              <a:t>0008b410  e8 2b 21 01 00 e9 c4 </a:t>
            </a:r>
            <a:r>
              <a:rPr lang="de-CH" sz="1600" dirty="0" err="1"/>
              <a:t>fe</a:t>
            </a:r>
            <a:r>
              <a:rPr lang="de-CH" sz="1600" dirty="0"/>
              <a:t>  ff </a:t>
            </a:r>
            <a:r>
              <a:rPr lang="de-CH" sz="1600" dirty="0" err="1"/>
              <a:t>ff</a:t>
            </a:r>
            <a:r>
              <a:rPr lang="de-CH" sz="1600" dirty="0"/>
              <a:t> 66 0f 1f 44 00 00  |.+!.......</a:t>
            </a:r>
            <a:r>
              <a:rPr lang="de-CH" sz="1600" dirty="0" err="1"/>
              <a:t>f..D</a:t>
            </a:r>
            <a:r>
              <a:rPr lang="de-CH" sz="1600" dirty="0"/>
              <a:t>..|</a:t>
            </a:r>
          </a:p>
          <a:p>
            <a:pPr lvl="1"/>
            <a:r>
              <a:rPr lang="de-CH" sz="1600" dirty="0"/>
              <a:t>0008b420  44 3b 2d f1 </a:t>
            </a:r>
            <a:r>
              <a:rPr lang="de-CH" sz="1600" dirty="0" err="1"/>
              <a:t>fe</a:t>
            </a:r>
            <a:r>
              <a:rPr lang="de-CH" sz="1600" dirty="0"/>
              <a:t> 25 00 0f  8f 5f </a:t>
            </a:r>
            <a:r>
              <a:rPr lang="de-CH" sz="1600" dirty="0" err="1"/>
              <a:t>fe</a:t>
            </a:r>
            <a:r>
              <a:rPr lang="de-CH" sz="1600" dirty="0"/>
              <a:t> ff </a:t>
            </a:r>
            <a:r>
              <a:rPr lang="de-CH" sz="1600" dirty="0" err="1"/>
              <a:t>ff</a:t>
            </a:r>
            <a:r>
              <a:rPr lang="de-CH" sz="1600" dirty="0"/>
              <a:t> 8b 05 d5  |D;-..%..._......|</a:t>
            </a:r>
          </a:p>
          <a:p>
            <a:pPr lvl="1"/>
            <a:r>
              <a:rPr lang="de-CH" sz="1600" dirty="0"/>
              <a:t>0008b430  </a:t>
            </a:r>
            <a:r>
              <a:rPr lang="de-CH" sz="1600" dirty="0" err="1"/>
              <a:t>fe</a:t>
            </a:r>
            <a:r>
              <a:rPr lang="de-CH" sz="1600" dirty="0"/>
              <a:t> 25 00 3b 05 </a:t>
            </a:r>
            <a:r>
              <a:rPr lang="de-CH" sz="1600" dirty="0" err="1"/>
              <a:t>fb</a:t>
            </a:r>
            <a:r>
              <a:rPr lang="de-CH" sz="1600" dirty="0"/>
              <a:t> </a:t>
            </a:r>
            <a:r>
              <a:rPr lang="de-CH" sz="1600" dirty="0" err="1"/>
              <a:t>fd</a:t>
            </a:r>
            <a:r>
              <a:rPr lang="de-CH" sz="1600" dirty="0"/>
              <a:t> 25  00 0f 8d 4d </a:t>
            </a:r>
            <a:r>
              <a:rPr lang="de-CH" sz="1600" dirty="0" err="1"/>
              <a:t>fe</a:t>
            </a:r>
            <a:r>
              <a:rPr lang="de-CH" sz="1600" dirty="0"/>
              <a:t> ff </a:t>
            </a:r>
            <a:r>
              <a:rPr lang="de-CH" sz="1600" dirty="0" err="1"/>
              <a:t>ff</a:t>
            </a:r>
            <a:r>
              <a:rPr lang="de-CH" sz="1600" dirty="0"/>
              <a:t> 83  |.%.;...%...M....|</a:t>
            </a:r>
          </a:p>
          <a:p>
            <a:pPr lvl="1"/>
            <a:r>
              <a:rPr lang="de-CH" sz="1600" dirty="0"/>
              <a:t>0008b440  c0 01 89 05 c0 </a:t>
            </a:r>
            <a:r>
              <a:rPr lang="de-CH" sz="1600" dirty="0" err="1"/>
              <a:t>fe</a:t>
            </a:r>
            <a:r>
              <a:rPr lang="de-CH" sz="1600" dirty="0"/>
              <a:t> 25 00  e9 3f </a:t>
            </a:r>
            <a:r>
              <a:rPr lang="de-CH" sz="1600" dirty="0" err="1"/>
              <a:t>fe</a:t>
            </a:r>
            <a:r>
              <a:rPr lang="de-CH" sz="1600" dirty="0"/>
              <a:t> ff </a:t>
            </a:r>
            <a:r>
              <a:rPr lang="de-CH" sz="1600" dirty="0" err="1"/>
              <a:t>ff</a:t>
            </a:r>
            <a:r>
              <a:rPr lang="de-CH" sz="1600" dirty="0"/>
              <a:t> 0f 1f 00  |......%..?......|</a:t>
            </a:r>
          </a:p>
          <a:p>
            <a:pPr lvl="1"/>
            <a:r>
              <a:rPr lang="de-CH" sz="1600" dirty="0"/>
              <a:t>0008b450  41 57 41 56 41 55 49 89  </a:t>
            </a:r>
            <a:r>
              <a:rPr lang="de-CH" sz="1600" dirty="0" err="1"/>
              <a:t>fd</a:t>
            </a:r>
            <a:r>
              <a:rPr lang="de-CH" sz="1600" dirty="0"/>
              <a:t> 41 54 55 53 48 83 ec  |AWAVAUI..ATUSH..|</a:t>
            </a:r>
          </a:p>
          <a:p>
            <a:pPr lvl="1"/>
            <a:r>
              <a:rPr lang="de-CH" sz="1600" dirty="0"/>
              <a:t>0008b460  08 8b 1d cd </a:t>
            </a:r>
            <a:r>
              <a:rPr lang="de-CH" sz="1600" dirty="0" err="1"/>
              <a:t>fd</a:t>
            </a:r>
            <a:r>
              <a:rPr lang="de-CH" sz="1600" dirty="0"/>
              <a:t> 25 00 8b  6f 20 8d 43 01 4c 63 e3  |.....%..o .</a:t>
            </a:r>
            <a:r>
              <a:rPr lang="de-CH" sz="1600" dirty="0" err="1"/>
              <a:t>C.Lc</a:t>
            </a:r>
            <a:r>
              <a:rPr lang="de-CH" sz="1600" dirty="0"/>
              <a:t>.|</a:t>
            </a:r>
          </a:p>
          <a:p>
            <a:pPr lvl="1"/>
            <a:r>
              <a:rPr lang="de-CH" sz="1600" dirty="0"/>
              <a:t>0008b470  89 </a:t>
            </a:r>
            <a:r>
              <a:rPr lang="de-CH" sz="1600" dirty="0" err="1"/>
              <a:t>ef</a:t>
            </a:r>
            <a:r>
              <a:rPr lang="de-CH" sz="1600" dirty="0"/>
              <a:t> 89 2d b8 </a:t>
            </a:r>
            <a:r>
              <a:rPr lang="de-CH" sz="1600" dirty="0" err="1"/>
              <a:t>dd</a:t>
            </a:r>
            <a:r>
              <a:rPr lang="de-CH" sz="1600" dirty="0"/>
              <a:t> 25 00  89 05 b6 </a:t>
            </a:r>
            <a:r>
              <a:rPr lang="de-CH" sz="1600" dirty="0" err="1"/>
              <a:t>fd</a:t>
            </a:r>
            <a:r>
              <a:rPr lang="de-CH" sz="1600" dirty="0"/>
              <a:t> 25 00 48 8b  |...-..%.....%.H.|</a:t>
            </a:r>
          </a:p>
        </p:txBody>
      </p:sp>
    </p:spTree>
    <p:extLst>
      <p:ext uri="{BB962C8B-B14F-4D97-AF65-F5344CB8AC3E}">
        <p14:creationId xmlns:p14="http://schemas.microsoft.com/office/powerpoint/2010/main" val="815431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in memory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pPr lvl="2"/>
            <a:r>
              <a:rPr lang="en-US" dirty="0"/>
              <a:t>Numbers can be displayed in decimal, or </a:t>
            </a:r>
            <a:r>
              <a:rPr lang="en-US" dirty="0">
                <a:latin typeface="Avenir LT Std 85 Heavy" pitchFamily="34" charset="0"/>
              </a:rPr>
              <a:t>hex</a:t>
            </a:r>
            <a:r>
              <a:rPr lang="en-US" dirty="0"/>
              <a:t> (0-9, a-f</a:t>
            </a:r>
            <a:r>
              <a:rPr lang="de-CH" dirty="0"/>
              <a:t>)</a:t>
            </a:r>
          </a:p>
          <a:p>
            <a:pPr lvl="2"/>
            <a:r>
              <a:rPr lang="en-US" dirty="0"/>
              <a:t>Numbers are stored as 16, 32 or 64 bit value as </a:t>
            </a:r>
            <a:r>
              <a:rPr lang="en-US" dirty="0">
                <a:latin typeface="Avenir LT Std 85 Heavy" pitchFamily="34" charset="0"/>
              </a:rPr>
              <a:t>little endian</a:t>
            </a:r>
          </a:p>
          <a:p>
            <a:pPr lvl="2"/>
            <a:r>
              <a:rPr lang="en-US" dirty="0"/>
              <a:t>If we look at little endian numbers as bytes, they are inverted</a:t>
            </a:r>
          </a:p>
          <a:p>
            <a:pPr lvl="2"/>
            <a:r>
              <a:rPr lang="en-US" dirty="0"/>
              <a:t>If we look at numbers in memory, we can’t know if they are 8, 16, 32 or 64 bit</a:t>
            </a:r>
          </a:p>
          <a:p>
            <a:pPr lvl="2"/>
            <a:r>
              <a:rPr lang="en-US" dirty="0"/>
              <a:t>We can try to interpret bytes as ASCII</a:t>
            </a:r>
          </a:p>
        </p:txBody>
      </p:sp>
    </p:spTree>
    <p:extLst>
      <p:ext uri="{BB962C8B-B14F-4D97-AF65-F5344CB8AC3E}">
        <p14:creationId xmlns:p14="http://schemas.microsoft.com/office/powerpoint/2010/main" val="2034627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C1DD-39B2-44E8-92DC-402151D7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Numbers test!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800AD-C852-42EC-A887-30FD2E33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0x07 + 0x07 = ?</a:t>
            </a:r>
          </a:p>
          <a:p>
            <a:r>
              <a:rPr lang="de-CH" dirty="0"/>
              <a:t>0x0a + 0x0a = ?</a:t>
            </a:r>
          </a:p>
          <a:p>
            <a:r>
              <a:rPr lang="de-CH" dirty="0"/>
              <a:t>0x22 – 0x10 = ?</a:t>
            </a:r>
          </a:p>
          <a:p>
            <a:r>
              <a:rPr lang="de-CH" dirty="0"/>
              <a:t>0x22 – 0x0a = ?</a:t>
            </a:r>
          </a:p>
          <a:p>
            <a:r>
              <a:rPr lang="de-CH" dirty="0"/>
              <a:t>0xbb4c00d in little endian = 0x????????</a:t>
            </a:r>
          </a:p>
          <a:p>
            <a:r>
              <a:rPr lang="de-CH" dirty="0"/>
              <a:t>ASCII 0x42 0x46 0x48 = «???»</a:t>
            </a:r>
          </a:p>
          <a:p>
            <a:r>
              <a:rPr lang="de-CH" dirty="0"/>
              <a:t>The string «leet» in ASCII = 0x?? 0x?? 0x?? 0x??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585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E11-EB40-4002-B6CE-5EF4919E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CPU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27AD-182A-4226-9E74-DF0395B14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 descr="Image result for intel cpu decapping">
            <a:extLst>
              <a:ext uri="{FF2B5EF4-FFF2-40B4-BE49-F238E27FC236}">
                <a16:creationId xmlns:a16="http://schemas.microsoft.com/office/drawing/2014/main" id="{CDE5753C-B6BD-4522-ADAC-738400BC0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24" y="1268413"/>
            <a:ext cx="8241764" cy="42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Operating System Basics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661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Rings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Ring 0: Kernel (</a:t>
            </a:r>
            <a:r>
              <a:rPr lang="en-US" dirty="0" err="1"/>
              <a:t>Kernelspace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Not covered here</a:t>
            </a:r>
          </a:p>
          <a:p>
            <a:pPr lvl="2"/>
            <a:r>
              <a:rPr lang="en-US" dirty="0"/>
              <a:t>Can be interacted with by using “</a:t>
            </a:r>
            <a:r>
              <a:rPr lang="en-US" dirty="0" err="1"/>
              <a:t>syscalls</a:t>
            </a:r>
            <a:r>
              <a:rPr lang="en-US" dirty="0"/>
              <a:t>”</a:t>
            </a:r>
          </a:p>
          <a:p>
            <a:r>
              <a:rPr lang="en-US" dirty="0"/>
              <a:t>Ring 3: </a:t>
            </a:r>
            <a:r>
              <a:rPr lang="en-US" dirty="0" err="1"/>
              <a:t>Userspace</a:t>
            </a:r>
            <a:endParaRPr lang="en-US" dirty="0"/>
          </a:p>
          <a:p>
            <a:pPr lvl="2"/>
            <a:r>
              <a:rPr lang="en-US" dirty="0"/>
              <a:t>Where all programs run</a:t>
            </a:r>
          </a:p>
          <a:p>
            <a:pPr lvl="2"/>
            <a:r>
              <a:rPr lang="en-US" dirty="0"/>
              <a:t>ls, Bash, Vim, Apache, </a:t>
            </a:r>
            <a:r>
              <a:rPr lang="en-US" dirty="0" err="1"/>
              <a:t>Xorg</a:t>
            </a:r>
            <a:r>
              <a:rPr lang="en-US" dirty="0"/>
              <a:t>, Firefox, …</a:t>
            </a:r>
          </a:p>
          <a:p>
            <a:endParaRPr lang="en-US"/>
          </a:p>
          <a:p>
            <a:r>
              <a:rPr lang="en-US"/>
              <a:t>How </a:t>
            </a:r>
            <a:r>
              <a:rPr lang="en-US" dirty="0"/>
              <a:t>to transit from </a:t>
            </a:r>
            <a:r>
              <a:rPr lang="en-US" dirty="0" err="1"/>
              <a:t>userspace</a:t>
            </a:r>
            <a:r>
              <a:rPr lang="en-US" dirty="0"/>
              <a:t> to </a:t>
            </a:r>
            <a:r>
              <a:rPr lang="en-US" dirty="0" err="1"/>
              <a:t>kernelspace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System Calls (</a:t>
            </a:r>
            <a:r>
              <a:rPr lang="en-US" dirty="0" err="1"/>
              <a:t>syscall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de-CH" dirty="0"/>
          </a:p>
        </p:txBody>
      </p:sp>
      <p:pic>
        <p:nvPicPr>
          <p:cNvPr id="5122" name="Picture 2" descr="Image result for architecture ring kernel user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1556792"/>
            <a:ext cx="28575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99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Rings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568624" y="1484784"/>
            <a:ext cx="1800200" cy="7200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Process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72880" y="1484784"/>
            <a:ext cx="1800200" cy="7200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Process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321152" y="1511932"/>
            <a:ext cx="1800200" cy="7200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rPr>
              <a:t>Process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424608" y="3284984"/>
            <a:ext cx="7776864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1712640" y="5049180"/>
            <a:ext cx="6984776" cy="97210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Rounded MT Bold" pitchFamily="34" charset="0"/>
              </a:rPr>
              <a:t>Kernel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Rounded MT Bold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720752" y="2204864"/>
            <a:ext cx="0" cy="2844316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20752" y="3898027"/>
            <a:ext cx="4488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do things for me</a:t>
            </a:r>
            <a:endParaRPr lang="de-CH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3584848" y="1268760"/>
            <a:ext cx="0" cy="2016224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0" cap="rnd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5961112" y="1268760"/>
            <a:ext cx="0" cy="2016224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0" cap="rnd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073341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Processes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Process:</a:t>
            </a:r>
          </a:p>
          <a:p>
            <a:pPr lvl="2"/>
            <a:r>
              <a:rPr lang="en-US" sz="2000" dirty="0"/>
              <a:t>Is a </a:t>
            </a:r>
            <a:r>
              <a:rPr lang="en-US" sz="2000" i="1" dirty="0"/>
              <a:t>running</a:t>
            </a:r>
            <a:r>
              <a:rPr lang="en-US" sz="2000" dirty="0"/>
              <a:t> program</a:t>
            </a:r>
          </a:p>
          <a:p>
            <a:pPr lvl="3"/>
            <a:r>
              <a:rPr lang="en-US" sz="2000" dirty="0">
                <a:latin typeface="Avenir LT Std 65 Medium" pitchFamily="34" charset="0"/>
              </a:rPr>
              <a:t>Program</a:t>
            </a:r>
            <a:r>
              <a:rPr lang="en-US" sz="2000" dirty="0"/>
              <a:t> lives on </a:t>
            </a:r>
            <a:r>
              <a:rPr lang="en-US" sz="2000" dirty="0">
                <a:latin typeface="Avenir LT Std 65 Medium" pitchFamily="34" charset="0"/>
              </a:rPr>
              <a:t>disk</a:t>
            </a:r>
            <a:r>
              <a:rPr lang="en-US" sz="2000" dirty="0"/>
              <a:t> (static)</a:t>
            </a:r>
          </a:p>
          <a:p>
            <a:pPr lvl="3"/>
            <a:r>
              <a:rPr lang="en-US" sz="2000" dirty="0">
                <a:latin typeface="Avenir LT Std 65 Medium" pitchFamily="34" charset="0"/>
              </a:rPr>
              <a:t>Process</a:t>
            </a:r>
            <a:r>
              <a:rPr lang="en-US" sz="2000" dirty="0"/>
              <a:t> lives on </a:t>
            </a:r>
            <a:r>
              <a:rPr lang="en-US" sz="2000" dirty="0">
                <a:latin typeface="Avenir LT Std 65 Medium" pitchFamily="34" charset="0"/>
              </a:rPr>
              <a:t>memory</a:t>
            </a:r>
            <a:r>
              <a:rPr lang="en-US" sz="2000" dirty="0"/>
              <a:t> (alive)</a:t>
            </a:r>
          </a:p>
          <a:p>
            <a:pPr lvl="2"/>
            <a:r>
              <a:rPr lang="en-US" sz="2000" dirty="0"/>
              <a:t>Process thinks he “owns” the hardware</a:t>
            </a:r>
          </a:p>
          <a:p>
            <a:pPr lvl="3"/>
            <a:r>
              <a:rPr lang="en-US" sz="2000" dirty="0"/>
              <a:t>RAM</a:t>
            </a:r>
          </a:p>
          <a:p>
            <a:pPr lvl="3"/>
            <a:r>
              <a:rPr lang="en-US" sz="2000" dirty="0"/>
              <a:t>CPU</a:t>
            </a:r>
          </a:p>
          <a:p>
            <a:r>
              <a:rPr lang="en-US" sz="2800" dirty="0"/>
              <a:t>Multiple processes can run simultaneously</a:t>
            </a:r>
          </a:p>
          <a:p>
            <a:pPr lvl="2"/>
            <a:r>
              <a:rPr lang="en-US" sz="2000" dirty="0"/>
              <a:t>Everyone thinks he is the only one</a:t>
            </a:r>
          </a:p>
          <a:p>
            <a:pPr lvl="2"/>
            <a:r>
              <a:rPr lang="en-US" sz="2000" dirty="0"/>
              <a:t>Like Kanye West</a:t>
            </a:r>
            <a:endParaRPr lang="de-CH" sz="2000" dirty="0"/>
          </a:p>
        </p:txBody>
      </p:sp>
      <p:sp>
        <p:nvSpPr>
          <p:cNvPr id="4" name="AutoShape 2" descr="Image result for kanye west qu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AutoShape 4" descr="Image result for kanye west quot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9885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Processes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Process:</a:t>
            </a:r>
          </a:p>
          <a:p>
            <a:pPr lvl="2"/>
            <a:r>
              <a:rPr lang="en-US" sz="2000" dirty="0"/>
              <a:t>Is a </a:t>
            </a:r>
            <a:r>
              <a:rPr lang="en-US" sz="2000" i="1" dirty="0"/>
              <a:t>running</a:t>
            </a:r>
            <a:r>
              <a:rPr lang="en-US" sz="2000" dirty="0"/>
              <a:t> program</a:t>
            </a:r>
          </a:p>
          <a:p>
            <a:pPr lvl="3"/>
            <a:r>
              <a:rPr lang="en-US" sz="2000" dirty="0">
                <a:latin typeface="Avenir LT Std 65 Medium" pitchFamily="34" charset="0"/>
              </a:rPr>
              <a:t>Program</a:t>
            </a:r>
            <a:r>
              <a:rPr lang="en-US" sz="2000" dirty="0"/>
              <a:t> lives on </a:t>
            </a:r>
            <a:r>
              <a:rPr lang="en-US" sz="2000" dirty="0">
                <a:latin typeface="Avenir LT Std 65 Medium" pitchFamily="34" charset="0"/>
              </a:rPr>
              <a:t>disk</a:t>
            </a:r>
            <a:r>
              <a:rPr lang="en-US" sz="2000" dirty="0"/>
              <a:t> (static)</a:t>
            </a:r>
          </a:p>
          <a:p>
            <a:pPr lvl="3"/>
            <a:r>
              <a:rPr lang="en-US" sz="2000" dirty="0">
                <a:latin typeface="Avenir LT Std 65 Medium" pitchFamily="34" charset="0"/>
              </a:rPr>
              <a:t>Process</a:t>
            </a:r>
            <a:r>
              <a:rPr lang="en-US" sz="2000" dirty="0"/>
              <a:t> lives on </a:t>
            </a:r>
            <a:r>
              <a:rPr lang="en-US" sz="2000" dirty="0">
                <a:latin typeface="Avenir LT Std 65 Medium" pitchFamily="34" charset="0"/>
              </a:rPr>
              <a:t>memory</a:t>
            </a:r>
            <a:r>
              <a:rPr lang="en-US" sz="2000" dirty="0"/>
              <a:t> (alive)</a:t>
            </a:r>
          </a:p>
          <a:p>
            <a:pPr lvl="2"/>
            <a:r>
              <a:rPr lang="en-US" sz="2000" dirty="0"/>
              <a:t>Process thinks he “owns” the hardware</a:t>
            </a:r>
          </a:p>
          <a:p>
            <a:pPr lvl="3"/>
            <a:r>
              <a:rPr lang="en-US" sz="2000" dirty="0"/>
              <a:t>RAM</a:t>
            </a:r>
          </a:p>
          <a:p>
            <a:pPr lvl="3"/>
            <a:r>
              <a:rPr lang="en-US" sz="2000" dirty="0"/>
              <a:t>CPU</a:t>
            </a:r>
          </a:p>
          <a:p>
            <a:r>
              <a:rPr lang="en-US" sz="2800" dirty="0"/>
              <a:t>Multiple processes can run simultaneously</a:t>
            </a:r>
          </a:p>
          <a:p>
            <a:pPr lvl="2"/>
            <a:r>
              <a:rPr lang="en-US" sz="2000" dirty="0"/>
              <a:t>Everyone thinks he is the only one</a:t>
            </a:r>
          </a:p>
          <a:p>
            <a:pPr lvl="2"/>
            <a:r>
              <a:rPr lang="en-US" sz="2000" dirty="0"/>
              <a:t>Like Kanye West</a:t>
            </a:r>
            <a:endParaRPr lang="de-CH" sz="2000" dirty="0"/>
          </a:p>
        </p:txBody>
      </p:sp>
      <p:sp>
        <p:nvSpPr>
          <p:cNvPr id="4" name="AutoShape 2" descr="Image result for kanye west quot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AutoShape 4" descr="Image result for kanye west quot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6150" name="Picture 6" descr="http://www.telltalesonline.com/wp-content/uploads/2015/10/kanye-number-one-qu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23" y="3520949"/>
            <a:ext cx="47815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0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Process and Memory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Processes can address:</a:t>
            </a:r>
          </a:p>
          <a:p>
            <a:pPr lvl="2"/>
            <a:r>
              <a:rPr lang="en-US" sz="2000" b="1" dirty="0"/>
              <a:t>4 GB of memory</a:t>
            </a:r>
            <a:r>
              <a:rPr lang="en-US" sz="2000" dirty="0"/>
              <a:t> in 32bit OS</a:t>
            </a:r>
          </a:p>
          <a:p>
            <a:pPr lvl="3"/>
            <a:r>
              <a:rPr lang="en-US" sz="2000" dirty="0"/>
              <a:t>(2-3 GB actually)</a:t>
            </a:r>
          </a:p>
          <a:p>
            <a:pPr lvl="3"/>
            <a:endParaRPr lang="en-US" sz="2000" dirty="0"/>
          </a:p>
          <a:p>
            <a:pPr lvl="2"/>
            <a:r>
              <a:rPr lang="en-US" sz="2000" dirty="0"/>
              <a:t>Independent on how much memory there really is</a:t>
            </a:r>
          </a:p>
          <a:p>
            <a:pPr lvl="2"/>
            <a:endParaRPr lang="en-US" sz="2000"/>
          </a:p>
          <a:p>
            <a:r>
              <a:rPr lang="en-US" sz="2400"/>
              <a:t>What if we have:</a:t>
            </a:r>
            <a:endParaRPr lang="en-US" sz="2400" dirty="0"/>
          </a:p>
          <a:p>
            <a:pPr lvl="2"/>
            <a:r>
              <a:rPr lang="en-US" sz="2000" dirty="0"/>
              <a:t>Only 2 GB RAM? </a:t>
            </a:r>
          </a:p>
          <a:p>
            <a:pPr lvl="3"/>
            <a:r>
              <a:rPr lang="en-US" sz="2000" dirty="0"/>
              <a:t>OOM (Out Of Memory) when too much memory is used</a:t>
            </a:r>
          </a:p>
          <a:p>
            <a:pPr lvl="2"/>
            <a:r>
              <a:rPr lang="en-US" sz="2000" dirty="0"/>
              <a:t>8 GB RAM? </a:t>
            </a:r>
          </a:p>
          <a:p>
            <a:pPr lvl="3"/>
            <a:r>
              <a:rPr lang="en-US" sz="2000" dirty="0"/>
              <a:t>2 Processes can use all their 4GB!</a:t>
            </a:r>
          </a:p>
          <a:p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487117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95E8-6B31-4968-A72F-057FC06A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 – </a:t>
            </a:r>
            <a:r>
              <a:rPr lang="en-US" dirty="0" err="1"/>
              <a:t>Kernelspace</a:t>
            </a:r>
            <a:r>
              <a:rPr lang="en-US" dirty="0"/>
              <a:t>/</a:t>
            </a:r>
            <a:r>
              <a:rPr lang="en-US" dirty="0" err="1"/>
              <a:t>Userspace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05F3-2679-4F99-B9CC-02A25FCE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OS/CPU manages mapping between physical pages and process (virtual) pages – called </a:t>
            </a:r>
            <a:r>
              <a:rPr lang="en-US" b="1" dirty="0"/>
              <a:t>paging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70B0BB-ABCC-4705-8780-4A05C7BD0D29}"/>
              </a:ext>
            </a:extLst>
          </p:cNvPr>
          <p:cNvSpPr/>
          <p:nvPr/>
        </p:nvSpPr>
        <p:spPr bwMode="auto">
          <a:xfrm>
            <a:off x="1568624" y="2564904"/>
            <a:ext cx="2088232" cy="3600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C21A9-2EEE-4991-8245-71406564B37B}"/>
              </a:ext>
            </a:extLst>
          </p:cNvPr>
          <p:cNvSpPr/>
          <p:nvPr/>
        </p:nvSpPr>
        <p:spPr bwMode="auto">
          <a:xfrm>
            <a:off x="6681192" y="2564904"/>
            <a:ext cx="2088232" cy="3600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EDAF9-8D08-4F20-934E-05B08344772F}"/>
              </a:ext>
            </a:extLst>
          </p:cNvPr>
          <p:cNvSpPr txBox="1"/>
          <p:nvPr/>
        </p:nvSpPr>
        <p:spPr>
          <a:xfrm>
            <a:off x="1566983" y="220176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Userspace</a:t>
            </a: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63477-EDE8-4E47-BA5A-12F733061C5A}"/>
              </a:ext>
            </a:extLst>
          </p:cNvPr>
          <p:cNvSpPr txBox="1"/>
          <p:nvPr/>
        </p:nvSpPr>
        <p:spPr>
          <a:xfrm>
            <a:off x="6679550" y="215865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0424E-AE80-4B26-A0A9-D3B3D73445E0}"/>
              </a:ext>
            </a:extLst>
          </p:cNvPr>
          <p:cNvSpPr/>
          <p:nvPr/>
        </p:nvSpPr>
        <p:spPr bwMode="auto">
          <a:xfrm>
            <a:off x="4376936" y="3573016"/>
            <a:ext cx="1368152" cy="93610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4496D-1E45-4B20-95AE-D0EB1FF8D75F}"/>
              </a:ext>
            </a:extLst>
          </p:cNvPr>
          <p:cNvSpPr txBox="1"/>
          <p:nvPr/>
        </p:nvSpPr>
        <p:spPr>
          <a:xfrm>
            <a:off x="4686550" y="316676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TLB</a:t>
            </a: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D6A07-EBE9-4770-8B13-AF0CFE85D908}"/>
              </a:ext>
            </a:extLst>
          </p:cNvPr>
          <p:cNvSpPr/>
          <p:nvPr/>
        </p:nvSpPr>
        <p:spPr bwMode="auto">
          <a:xfrm>
            <a:off x="1566983" y="3212976"/>
            <a:ext cx="2088232" cy="415454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rnd" cmpd="sng" algn="ctr">
            <a:solidFill>
              <a:srgbClr val="7030A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A226D-A75A-4441-A6EC-C91C5A80946B}"/>
              </a:ext>
            </a:extLst>
          </p:cNvPr>
          <p:cNvSpPr/>
          <p:nvPr/>
        </p:nvSpPr>
        <p:spPr bwMode="auto">
          <a:xfrm>
            <a:off x="1566983" y="4689140"/>
            <a:ext cx="2088232" cy="415454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rnd" cmpd="sng" algn="ctr">
            <a:solidFill>
              <a:schemeClr val="accent6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D6CD9-8B62-4CDC-A2BB-0DB9FD581638}"/>
              </a:ext>
            </a:extLst>
          </p:cNvPr>
          <p:cNvSpPr/>
          <p:nvPr/>
        </p:nvSpPr>
        <p:spPr bwMode="auto">
          <a:xfrm>
            <a:off x="6679550" y="5174133"/>
            <a:ext cx="2088232" cy="415454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rnd" cmpd="sng" algn="ctr">
            <a:solidFill>
              <a:srgbClr val="7030A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EEA11E-6B40-40E7-B7C0-B3B5BA232405}"/>
              </a:ext>
            </a:extLst>
          </p:cNvPr>
          <p:cNvSpPr/>
          <p:nvPr/>
        </p:nvSpPr>
        <p:spPr bwMode="auto">
          <a:xfrm>
            <a:off x="6680259" y="2959038"/>
            <a:ext cx="2088232" cy="415454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19050" cap="rnd" cmpd="sng" algn="ctr">
            <a:solidFill>
              <a:schemeClr val="accent6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6E6A1AB-4B94-417F-936A-AD0CF7452439}"/>
              </a:ext>
            </a:extLst>
          </p:cNvPr>
          <p:cNvCxnSpPr>
            <a:stCxn id="11" idx="3"/>
            <a:endCxn id="13" idx="1"/>
          </p:cNvCxnSpPr>
          <p:nvPr/>
        </p:nvCxnSpPr>
        <p:spPr bwMode="auto">
          <a:xfrm flipV="1">
            <a:off x="3655215" y="3166765"/>
            <a:ext cx="3025044" cy="1730102"/>
          </a:xfrm>
          <a:prstGeom prst="bentConnector3">
            <a:avLst>
              <a:gd name="adj1" fmla="val 60580"/>
            </a:avLst>
          </a:prstGeom>
          <a:ln>
            <a:solidFill>
              <a:schemeClr val="accent6"/>
            </a:solidFill>
            <a:headEnd type="none" w="sm" len="sm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B127ED1-FA79-4633-8C19-579729F8B819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3655215" y="3420703"/>
            <a:ext cx="3024335" cy="1961157"/>
          </a:xfrm>
          <a:prstGeom prst="bentConnector3">
            <a:avLst>
              <a:gd name="adj1" fmla="val 33119"/>
            </a:avLst>
          </a:prstGeom>
          <a:ln>
            <a:solidFill>
              <a:srgbClr val="7030A0"/>
            </a:solidFill>
            <a:headEnd type="none" w="sm" len="sm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4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Process and Memory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Why 4 GB?</a:t>
            </a:r>
          </a:p>
          <a:p>
            <a:pPr lvl="2"/>
            <a:r>
              <a:rPr lang="en-US" sz="2400" dirty="0"/>
              <a:t>32 bit register size in Intel CPU</a:t>
            </a:r>
          </a:p>
          <a:p>
            <a:pPr lvl="2"/>
            <a:r>
              <a:rPr lang="en-US" sz="2400" dirty="0"/>
              <a:t>Register are used to address memory</a:t>
            </a:r>
          </a:p>
          <a:p>
            <a:pPr lvl="2"/>
            <a:r>
              <a:rPr lang="en-US" sz="2400" dirty="0"/>
              <a:t>2^32 = 4 billion = 4 gigabyte</a:t>
            </a:r>
          </a:p>
          <a:p>
            <a:r>
              <a:rPr lang="en-US" dirty="0"/>
              <a:t>A process has therefore access to </a:t>
            </a:r>
            <a:r>
              <a:rPr lang="en-US" b="1" dirty="0">
                <a:latin typeface="Avenir LT Std 95 Black" pitchFamily="34" charset="0"/>
              </a:rPr>
              <a:t>4 billion one-byte</a:t>
            </a:r>
            <a:r>
              <a:rPr lang="en-US" dirty="0">
                <a:latin typeface="Avenir LT Std 95 Black" pitchFamily="34" charset="0"/>
              </a:rPr>
              <a:t> memory</a:t>
            </a:r>
            <a:r>
              <a:rPr lang="en-US" dirty="0"/>
              <a:t> locations</a:t>
            </a:r>
          </a:p>
          <a:p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7092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Basics: Process and Memory</a:t>
            </a:r>
            <a:endParaRPr lang="de-CH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105128" y="1916831"/>
            <a:ext cx="1224136" cy="426231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5334" y="1685998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2^32</a:t>
            </a:r>
            <a:endParaRPr lang="de-CH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5918964" y="3154813"/>
            <a:ext cx="186164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 flipH="1">
            <a:off x="5934843" y="1916831"/>
            <a:ext cx="186164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57056" y="589570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de-CH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5918964" y="6179149"/>
            <a:ext cx="186164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6121007" y="3089726"/>
            <a:ext cx="1224136" cy="13017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05677" y="980728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byte</a:t>
            </a:r>
            <a:endParaRPr lang="de-CH" sz="2400" dirty="0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6121007" y="1556792"/>
            <a:ext cx="1208257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V="1">
            <a:off x="6121007" y="1490174"/>
            <a:ext cx="0" cy="26679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 flipV="1">
            <a:off x="7329264" y="1490174"/>
            <a:ext cx="0" cy="266799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568623" y="2877645"/>
            <a:ext cx="2810689" cy="55433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0xaabbccdd</a:t>
            </a:r>
            <a:endParaRPr kumimoji="0" lang="de-CH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6901" y="2292870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/>
              <a:t>AX</a:t>
            </a:r>
            <a:r>
              <a:rPr lang="en-US" dirty="0"/>
              <a:t>:</a:t>
            </a:r>
            <a:endParaRPr lang="de-CH" dirty="0"/>
          </a:p>
        </p:txBody>
      </p:sp>
      <p:cxnSp>
        <p:nvCxnSpPr>
          <p:cNvPr id="7" name="Straight Arrow Connector 6"/>
          <p:cNvCxnSpPr>
            <a:stCxn id="3" idx="3"/>
          </p:cNvCxnSpPr>
          <p:nvPr/>
        </p:nvCxnSpPr>
        <p:spPr bwMode="auto">
          <a:xfrm>
            <a:off x="4379312" y="3154812"/>
            <a:ext cx="1648613" cy="1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1043" y="6273225"/>
            <a:ext cx="109677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3694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Overview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88" y="5949279"/>
            <a:ext cx="8229600" cy="348333"/>
          </a:xfrm>
        </p:spPr>
        <p:txBody>
          <a:bodyPr/>
          <a:lstStyle/>
          <a:p>
            <a:r>
              <a:rPr lang="de-CH" dirty="0"/>
              <a:t>http://www.slideshare.net/saumilshah/operating-systems-a-primer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872747"/>
            <a:ext cx="6897216" cy="498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16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CE53-A4C2-4C93-94A9-14D2D1F0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Intermezzo: Chip De-</a:t>
            </a:r>
            <a:r>
              <a:rPr lang="en-US" dirty="0" err="1"/>
              <a:t>caping</a:t>
            </a:r>
            <a:r>
              <a:rPr lang="en-US" dirty="0"/>
              <a:t> and Analysis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F23B-35C7-4D68-A19B-5DEBBD18A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1000" dirty="0">
                <a:hlinkClick r:id="rId2"/>
              </a:rPr>
              <a:t>http://www.bluehatil.com/files/Extracting%20Secrets%20from%20Silicon%20%E2%80%93%20A%20New%20Generation%20of%20Bug%20Hunting.pdf</a:t>
            </a:r>
            <a:endParaRPr lang="de-CH" sz="1000" dirty="0"/>
          </a:p>
          <a:p>
            <a:r>
              <a:rPr lang="en-US" dirty="0"/>
              <a:t>Extracting Secrets from Silicon – A New Generation of Bug Hunting</a:t>
            </a:r>
          </a:p>
          <a:p>
            <a:pPr lvl="2"/>
            <a:r>
              <a:rPr lang="en-US" dirty="0"/>
              <a:t>Gunter Ollmann, Microsoft</a:t>
            </a:r>
          </a:p>
          <a:p>
            <a:pPr lvl="2"/>
            <a:r>
              <a:rPr lang="en-US" dirty="0"/>
              <a:t>Blue Hat Security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F254F-9AA7-48DF-8783-73F623CF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2562"/>
            <a:ext cx="3264008" cy="342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5F4B5-CEFC-4C5C-BC46-BEBFFE9E5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927" y="3402589"/>
            <a:ext cx="5508547" cy="3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97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 Overview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History lesson: “The good old times”</a:t>
            </a:r>
          </a:p>
          <a:p>
            <a:pPr lvl="2"/>
            <a:r>
              <a:rPr lang="en-US"/>
              <a:t>Windows did not have true protected memory until windows NT/2000</a:t>
            </a:r>
          </a:p>
          <a:p>
            <a:pPr lvl="3"/>
            <a:r>
              <a:rPr lang="en-US"/>
              <a:t>Including all of DOS, Windows 3.1, Windows 95, 98, ME</a:t>
            </a:r>
          </a:p>
          <a:p>
            <a:pPr lvl="2"/>
            <a:r>
              <a:rPr lang="en-US"/>
              <a:t>Every process could write into all all other processes, or even the OS</a:t>
            </a:r>
          </a:p>
          <a:p>
            <a:pPr lvl="2"/>
            <a:r>
              <a:rPr lang="en-US"/>
              <a:t>“Blue screen of death”</a:t>
            </a:r>
            <a:endParaRPr lang="de-CH"/>
          </a:p>
        </p:txBody>
      </p:sp>
      <p:sp>
        <p:nvSpPr>
          <p:cNvPr id="4" name="AutoShape 2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5" name="AutoShape 4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6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AutoShape 8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AutoShape 10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AutoShape 12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0" name="AutoShape 14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1" name="AutoShape 16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2" name="AutoShape 18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3" name="AutoShape 21" descr="Image result for blue screen of death windows 95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4" name="AutoShape 23" descr="https://upload.wikimedia.org/wikipedia/commons/3/3b/Windows_9X_BSOD.pn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996952"/>
            <a:ext cx="60975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8743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Overview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There’s only one CPU, how can:</a:t>
            </a:r>
          </a:p>
          <a:p>
            <a:pPr lvl="2"/>
            <a:r>
              <a:rPr lang="en-US" sz="1800" dirty="0"/>
              <a:t>Multiple programs run at the same time?</a:t>
            </a:r>
          </a:p>
          <a:p>
            <a:pPr lvl="2"/>
            <a:r>
              <a:rPr lang="en-US" sz="1800" dirty="0"/>
              <a:t>The OS and the programs run at the same time?</a:t>
            </a:r>
          </a:p>
          <a:p>
            <a:endParaRPr lang="en-US" sz="2400"/>
          </a:p>
          <a:p>
            <a:r>
              <a:rPr lang="en-US" sz="2400"/>
              <a:t>Solution: Interrupts</a:t>
            </a:r>
            <a:endParaRPr lang="en-US" sz="2400" dirty="0"/>
          </a:p>
          <a:p>
            <a:pPr lvl="2"/>
            <a:r>
              <a:rPr lang="en-US" sz="1800" dirty="0"/>
              <a:t>Timer interrupts</a:t>
            </a:r>
          </a:p>
          <a:p>
            <a:pPr lvl="2"/>
            <a:r>
              <a:rPr lang="en-US" sz="1800" dirty="0"/>
              <a:t>Interrupts are handled by </a:t>
            </a:r>
            <a:r>
              <a:rPr lang="en-US" sz="1800"/>
              <a:t>the kernel</a:t>
            </a:r>
          </a:p>
          <a:p>
            <a:pPr lvl="3"/>
            <a:r>
              <a:rPr lang="en-US" sz="1800"/>
              <a:t>Time / clock</a:t>
            </a:r>
          </a:p>
          <a:p>
            <a:pPr lvl="3"/>
            <a:r>
              <a:rPr lang="en-US" sz="1800"/>
              <a:t>Network interface</a:t>
            </a:r>
          </a:p>
          <a:p>
            <a:pPr lvl="3"/>
            <a:r>
              <a:rPr lang="en-US" sz="1800"/>
              <a:t>USB devices</a:t>
            </a:r>
          </a:p>
          <a:p>
            <a:pPr lvl="2"/>
            <a:r>
              <a:rPr lang="en-US" sz="1800"/>
              <a:t>Kernel schedules the different processes</a:t>
            </a:r>
          </a:p>
        </p:txBody>
      </p:sp>
    </p:spTree>
    <p:extLst>
      <p:ext uri="{BB962C8B-B14F-4D97-AF65-F5344CB8AC3E}">
        <p14:creationId xmlns:p14="http://schemas.microsoft.com/office/powerpoint/2010/main" val="425344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Overview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pPr lvl="2"/>
            <a:r>
              <a:rPr lang="en-US" dirty="0"/>
              <a:t>Processes are programs which are alive in the RAM</a:t>
            </a:r>
          </a:p>
          <a:p>
            <a:pPr lvl="2"/>
            <a:r>
              <a:rPr lang="en-US" dirty="0"/>
              <a:t>Every process thinks he owns </a:t>
            </a:r>
            <a:r>
              <a:rPr lang="en-US"/>
              <a:t>the computer (including all the RAM)</a:t>
            </a:r>
          </a:p>
          <a:p>
            <a:pPr lvl="2"/>
            <a:r>
              <a:rPr lang="en-US"/>
              <a:t>Evey process has access to 2^32 (~4 billion) memory locations of 1 byte size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4735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32 bit vs </a:t>
            </a:r>
            <a:r>
              <a:rPr lang="en-US"/>
              <a:t>64 bit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8193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32bit vs 64bit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32 to 64 bit</a:t>
            </a:r>
          </a:p>
          <a:p>
            <a:pPr lvl="2"/>
            <a:r>
              <a:rPr lang="en-US" dirty="0"/>
              <a:t>You all are probably too young for this</a:t>
            </a:r>
          </a:p>
          <a:p>
            <a:pPr lvl="2"/>
            <a:r>
              <a:rPr lang="en-US" dirty="0"/>
              <a:t>But it was </a:t>
            </a:r>
            <a:r>
              <a:rPr lang="en-US" dirty="0" err="1"/>
              <a:t>kinda</a:t>
            </a:r>
            <a:r>
              <a:rPr lang="en-US" dirty="0"/>
              <a:t> big thing</a:t>
            </a:r>
          </a:p>
          <a:p>
            <a:pPr lvl="2"/>
            <a:r>
              <a:rPr lang="en-US" dirty="0"/>
              <a:t>AMD invented the current 64 bit architecture</a:t>
            </a:r>
          </a:p>
          <a:p>
            <a:pPr lvl="3"/>
            <a:r>
              <a:rPr lang="en-US" dirty="0"/>
              <a:t>Intel wanted a new one: Itanium. Failed hard.</a:t>
            </a:r>
          </a:p>
          <a:p>
            <a:pPr lvl="3"/>
            <a:r>
              <a:rPr lang="en-US" dirty="0"/>
              <a:t>(AMD was better than Intel in most respects back then. Sigh). </a:t>
            </a:r>
          </a:p>
          <a:p>
            <a:pPr lvl="2"/>
            <a:r>
              <a:rPr lang="en-US" dirty="0"/>
              <a:t>x86 to x64 / amd64</a:t>
            </a:r>
          </a:p>
          <a:p>
            <a:pPr lvl="3"/>
            <a:r>
              <a:rPr lang="en-US" dirty="0"/>
              <a:t>8086, 80286, 80386, 80486, 80586 aka Pentium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“Is windows 64 bit twice as good/fast than windows 32 bit?”</a:t>
            </a:r>
          </a:p>
          <a:p>
            <a:pPr lvl="3"/>
            <a:r>
              <a:rPr lang="en-US" dirty="0"/>
              <a:t>Width of the CPU registers define the amount of addressable memory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83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32bit vs 64bit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522287"/>
            <a:r>
              <a:rPr lang="en-US" dirty="0"/>
              <a:t>64 bit pros:</a:t>
            </a:r>
          </a:p>
          <a:p>
            <a:pPr lvl="2"/>
            <a:r>
              <a:rPr lang="en-US" dirty="0"/>
              <a:t>Can address more than 4 </a:t>
            </a:r>
            <a:r>
              <a:rPr lang="en-US" dirty="0" err="1"/>
              <a:t>gb</a:t>
            </a:r>
            <a:r>
              <a:rPr lang="en-US" dirty="0"/>
              <a:t> of memory per computer</a:t>
            </a:r>
          </a:p>
          <a:p>
            <a:pPr lvl="3"/>
            <a:r>
              <a:rPr lang="en-US" dirty="0"/>
              <a:t>18’446’744’073’709’551’616 bytes theoretically</a:t>
            </a:r>
          </a:p>
          <a:p>
            <a:pPr lvl="2"/>
            <a:r>
              <a:rPr lang="en-US" dirty="0"/>
              <a:t>64 bit calculations are maybe a bit faster</a:t>
            </a:r>
          </a:p>
          <a:p>
            <a:pPr marL="379413" lvl="2" indent="-379413">
              <a:spcBef>
                <a:spcPct val="100000"/>
              </a:spcBef>
              <a:buClr>
                <a:schemeClr val="bg2"/>
              </a:buClr>
              <a:buNone/>
            </a:pPr>
            <a:r>
              <a:rPr lang="en-US" sz="2000" dirty="0"/>
              <a:t>64 bit cons:</a:t>
            </a:r>
          </a:p>
          <a:p>
            <a:pPr marL="996950" lvl="3" indent="-522287"/>
            <a:r>
              <a:rPr lang="en-US" dirty="0"/>
              <a:t>Programs use more space</a:t>
            </a:r>
          </a:p>
          <a:p>
            <a:pPr marL="1501775" lvl="4" indent="-522287"/>
            <a:r>
              <a:rPr lang="en-US" dirty="0"/>
              <a:t>Because pointers and data-types (integer) are twice as big</a:t>
            </a:r>
          </a:p>
          <a:p>
            <a:pPr marL="1501775" lvl="4" indent="-522287"/>
            <a:r>
              <a:rPr lang="en-US" dirty="0"/>
              <a:t>On disk, memory and most importantly: cache</a:t>
            </a:r>
          </a:p>
          <a:p>
            <a:pPr marL="1501775" lvl="4" indent="-522287"/>
            <a:endParaRPr lang="en-US" dirty="0"/>
          </a:p>
          <a:p>
            <a:pPr lvl="2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498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32bit vs 64bit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64 bit registers are prefixed with “R” (RAX, RIP, …)</a:t>
            </a:r>
          </a:p>
          <a:p>
            <a:r>
              <a:rPr lang="en-US" dirty="0"/>
              <a:t>New registers: R8-R15</a:t>
            </a:r>
          </a:p>
          <a:p>
            <a:r>
              <a:rPr lang="en-US" dirty="0"/>
              <a:t>Pointers are 64 bit</a:t>
            </a:r>
          </a:p>
          <a:p>
            <a:r>
              <a:rPr lang="en-US" dirty="0"/>
              <a:t>Push/Pop are 64 bit</a:t>
            </a:r>
          </a:p>
        </p:txBody>
      </p:sp>
    </p:spTree>
    <p:extLst>
      <p:ext uri="{BB962C8B-B14F-4D97-AF65-F5344CB8AC3E}">
        <p14:creationId xmlns:p14="http://schemas.microsoft.com/office/powerpoint/2010/main" val="59436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32bit vs 64bit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64 bit:</a:t>
            </a:r>
          </a:p>
          <a:p>
            <a:pPr lvl="2"/>
            <a:r>
              <a:rPr lang="en-US" sz="2000" dirty="0"/>
              <a:t>64 bit are 18 </a:t>
            </a:r>
            <a:r>
              <a:rPr lang="en-US" sz="2000" dirty="0" err="1"/>
              <a:t>exabytes</a:t>
            </a:r>
            <a:endParaRPr lang="en-US" sz="2000" dirty="0"/>
          </a:p>
          <a:p>
            <a:pPr lvl="2"/>
            <a:r>
              <a:rPr lang="en-US" sz="2000" dirty="0"/>
              <a:t>Only 47 bit are used (=140 terabytes)</a:t>
            </a:r>
          </a:p>
          <a:p>
            <a:pPr lvl="2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de-CH" sz="2000" dirty="0">
                <a:latin typeface="Consolas" panose="020B0609020204030204" pitchFamily="49" charset="0"/>
                <a:cs typeface="Consolas" panose="020B0609020204030204" pitchFamily="49" charset="0"/>
              </a:rPr>
              <a:t>0x00007fffffffffff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9091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32bit vs 64bit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64 bit:</a:t>
            </a:r>
          </a:p>
          <a:p>
            <a:pPr lvl="2"/>
            <a:r>
              <a:rPr lang="en-US" sz="2000" dirty="0"/>
              <a:t>64 bit are 18 </a:t>
            </a:r>
            <a:r>
              <a:rPr lang="en-US" sz="2000" dirty="0" err="1"/>
              <a:t>exabytes</a:t>
            </a:r>
            <a:endParaRPr lang="en-US" sz="2000" dirty="0"/>
          </a:p>
          <a:p>
            <a:pPr lvl="2"/>
            <a:r>
              <a:rPr lang="en-US" sz="2000" dirty="0"/>
              <a:t>Only 47 bit are used (=140 terabytes)</a:t>
            </a:r>
          </a:p>
          <a:p>
            <a:pPr lvl="2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de-CH" sz="2000" dirty="0">
                <a:latin typeface="Consolas" panose="020B0609020204030204" pitchFamily="49" charset="0"/>
                <a:cs typeface="Consolas" panose="020B0609020204030204" pitchFamily="49" charset="0"/>
              </a:rPr>
              <a:t>0x00007fffffffffff</a:t>
            </a:r>
          </a:p>
          <a:p>
            <a:endParaRPr lang="de-CH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216599"/>
            <a:ext cx="4520952" cy="246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3501008"/>
            <a:ext cx="55626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738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32bit vs 64bit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(and Windows) can execute 32 bit processes on a 64 bit OS</a:t>
            </a:r>
          </a:p>
          <a:p>
            <a:pPr lvl="2"/>
            <a:r>
              <a:rPr lang="en-US" dirty="0"/>
              <a:t>C:\Program Files</a:t>
            </a:r>
          </a:p>
          <a:p>
            <a:pPr lvl="2"/>
            <a:r>
              <a:rPr lang="en-US" dirty="0"/>
              <a:t>C:\Program Files (x86)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/lib/lib</a:t>
            </a:r>
          </a:p>
          <a:p>
            <a:pPr lvl="2"/>
            <a:r>
              <a:rPr lang="en-US" dirty="0"/>
              <a:t>/lib/lib64</a:t>
            </a:r>
          </a:p>
          <a:p>
            <a:pPr lvl="2"/>
            <a:endParaRPr lang="en-US" dirty="0"/>
          </a:p>
          <a:p>
            <a:r>
              <a:rPr lang="en-US" dirty="0"/>
              <a:t>The 32 bit process does not realize he’s on a 64 bit system</a:t>
            </a:r>
          </a:p>
          <a:p>
            <a:pPr lvl="2"/>
            <a:r>
              <a:rPr lang="en-US" dirty="0"/>
              <a:t>But needs a 32 bit runtime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861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CPU</a:t>
            </a:r>
            <a:endParaRPr lang="de-CH" dirty="0"/>
          </a:p>
        </p:txBody>
      </p:sp>
      <p:pic>
        <p:nvPicPr>
          <p:cNvPr id="3" name="Picture 2" descr="Image result for intel cpu 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" y="1268760"/>
            <a:ext cx="979308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72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32bit vs 64 bit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For this presentation:</a:t>
            </a:r>
          </a:p>
          <a:p>
            <a:r>
              <a:rPr lang="en-US"/>
              <a:t>32 bit is “old” and “dead”</a:t>
            </a:r>
          </a:p>
          <a:p>
            <a:pPr lvl="2"/>
            <a:r>
              <a:rPr lang="en-US"/>
              <a:t>But its much easier to create and explain exploits in it</a:t>
            </a:r>
          </a:p>
          <a:p>
            <a:r>
              <a:rPr lang="en-US"/>
              <a:t>Old plan was: “Lets be modern, 64 bit only”</a:t>
            </a:r>
          </a:p>
          <a:p>
            <a:r>
              <a:rPr lang="en-US"/>
              <a:t>Current plan: “Lets be modern, but still use 32 bit to exploit stuff”</a:t>
            </a:r>
          </a:p>
          <a:p>
            <a:r>
              <a:rPr lang="en-US"/>
              <a:t>Sorry…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736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32bit vs 64bit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pPr lvl="2"/>
            <a:r>
              <a:rPr lang="en-US" dirty="0"/>
              <a:t>There are some differences between 32 and 64 bit</a:t>
            </a:r>
          </a:p>
          <a:p>
            <a:pPr lvl="2"/>
            <a:r>
              <a:rPr lang="en-US" dirty="0"/>
              <a:t>A 32 bit process can run on a 64 bit system as 32 bit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70671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4AA2BD9-CAE1-4CA8-9C89-A825FA83E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F6E3E6-8937-4CA4-B785-B1E5A00FB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C64</a:t>
            </a:r>
          </a:p>
        </p:txBody>
      </p:sp>
    </p:spTree>
    <p:extLst>
      <p:ext uri="{BB962C8B-B14F-4D97-AF65-F5344CB8AC3E}">
        <p14:creationId xmlns:p14="http://schemas.microsoft.com/office/powerpoint/2010/main" val="952523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87F-066D-41B5-B7AF-3A53D6FD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Commodore 64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0007-420D-4AF5-8E85-99FE48E47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~1 MHz, 64kb RAM (2^16)</a:t>
            </a:r>
          </a:p>
          <a:p>
            <a:r>
              <a:rPr lang="de-CH" dirty="0"/>
              <a:t>3 general purpose registers, 8 bit: A, X, Y</a:t>
            </a:r>
          </a:p>
          <a:p>
            <a:r>
              <a:rPr lang="de-CH" dirty="0"/>
              <a:t>Stack Pointer: 8 bit, IP: 16 bit</a:t>
            </a:r>
          </a:p>
          <a:p>
            <a:r>
              <a:rPr lang="de-CH" dirty="0"/>
              <a:t>Screen memory mapping: 0x0400 (1000 bytes, 40x25)</a:t>
            </a:r>
          </a:p>
          <a:p>
            <a:endParaRPr lang="de-CH" dirty="0"/>
          </a:p>
        </p:txBody>
      </p:sp>
      <p:pic>
        <p:nvPicPr>
          <p:cNvPr id="1026" name="Picture 2" descr="Hardware">
            <a:extLst>
              <a:ext uri="{FF2B5EF4-FFF2-40B4-BE49-F238E27FC236}">
                <a16:creationId xmlns:a16="http://schemas.microsoft.com/office/drawing/2014/main" id="{BA4810E4-4AC6-4C65-BAA3-30374E26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49052"/>
            <a:ext cx="3914384" cy="22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211680-91C1-458A-A346-E9034EF80320}"/>
              </a:ext>
            </a:extLst>
          </p:cNvPr>
          <p:cNvSpPr/>
          <p:nvPr/>
        </p:nvSpPr>
        <p:spPr bwMode="auto">
          <a:xfrm>
            <a:off x="1352600" y="5157192"/>
            <a:ext cx="3096344" cy="10801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F468B-67F4-471C-AD17-EE04F5848DA9}"/>
              </a:ext>
            </a:extLst>
          </p:cNvPr>
          <p:cNvSpPr/>
          <p:nvPr/>
        </p:nvSpPr>
        <p:spPr bwMode="auto">
          <a:xfrm>
            <a:off x="4455040" y="5157192"/>
            <a:ext cx="1578080" cy="10801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ROM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6A96A-502B-4B4E-81D7-93580D759C3B}"/>
              </a:ext>
            </a:extLst>
          </p:cNvPr>
          <p:cNvSpPr/>
          <p:nvPr/>
        </p:nvSpPr>
        <p:spPr bwMode="auto">
          <a:xfrm>
            <a:off x="6033120" y="5157192"/>
            <a:ext cx="1152128" cy="10801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CD28BB-4CED-4B98-A1C6-16242F03F55F}"/>
              </a:ext>
            </a:extLst>
          </p:cNvPr>
          <p:cNvSpPr/>
          <p:nvPr/>
        </p:nvSpPr>
        <p:spPr bwMode="auto">
          <a:xfrm>
            <a:off x="7185248" y="5157192"/>
            <a:ext cx="1152128" cy="10801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I/O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34B00-28E6-4BAC-9C03-C29E966794CD}"/>
              </a:ext>
            </a:extLst>
          </p:cNvPr>
          <p:cNvSpPr/>
          <p:nvPr/>
        </p:nvSpPr>
        <p:spPr bwMode="auto">
          <a:xfrm>
            <a:off x="8337376" y="5157192"/>
            <a:ext cx="1538120" cy="10801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Kernal ROM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CD54FB-1367-47D6-9A15-7DD527AE429C}"/>
              </a:ext>
            </a:extLst>
          </p:cNvPr>
          <p:cNvCxnSpPr>
            <a:stCxn id="6" idx="1"/>
          </p:cNvCxnSpPr>
          <p:nvPr/>
        </p:nvCxnSpPr>
        <p:spPr bwMode="auto">
          <a:xfrm flipH="1" flipV="1">
            <a:off x="4448944" y="4509120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5EDEBD-2A4B-4B14-8981-005CD20724F2}"/>
              </a:ext>
            </a:extLst>
          </p:cNvPr>
          <p:cNvCxnSpPr/>
          <p:nvPr/>
        </p:nvCxnSpPr>
        <p:spPr bwMode="auto">
          <a:xfrm flipH="1" flipV="1">
            <a:off x="6027024" y="4509120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E89FF7-7B54-40EA-AD26-85725EBA86D7}"/>
              </a:ext>
            </a:extLst>
          </p:cNvPr>
          <p:cNvCxnSpPr/>
          <p:nvPr/>
        </p:nvCxnSpPr>
        <p:spPr bwMode="auto">
          <a:xfrm flipH="1" flipV="1">
            <a:off x="7176104" y="4509120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8D66F3-D8C4-413D-8A31-95F60E076BAA}"/>
              </a:ext>
            </a:extLst>
          </p:cNvPr>
          <p:cNvCxnSpPr/>
          <p:nvPr/>
        </p:nvCxnSpPr>
        <p:spPr bwMode="auto">
          <a:xfrm flipH="1" flipV="1">
            <a:off x="8337376" y="4485265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0C9F6C-56F1-49BC-BD80-51ACBA37E2DF}"/>
              </a:ext>
            </a:extLst>
          </p:cNvPr>
          <p:cNvCxnSpPr/>
          <p:nvPr/>
        </p:nvCxnSpPr>
        <p:spPr bwMode="auto">
          <a:xfrm flipH="1" flipV="1">
            <a:off x="1346504" y="4725144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9C4D02-C319-47B2-8C52-C6AE26D8CB5E}"/>
              </a:ext>
            </a:extLst>
          </p:cNvPr>
          <p:cNvCxnSpPr/>
          <p:nvPr/>
        </p:nvCxnSpPr>
        <p:spPr bwMode="auto">
          <a:xfrm flipH="1" flipV="1">
            <a:off x="9869400" y="4563126"/>
            <a:ext cx="6096" cy="1188132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E864E-0A0C-40EC-B663-AB50D2F81263}"/>
              </a:ext>
            </a:extLst>
          </p:cNvPr>
          <p:cNvSpPr txBox="1"/>
          <p:nvPr/>
        </p:nvSpPr>
        <p:spPr>
          <a:xfrm>
            <a:off x="948033" y="431558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A1103-5696-4E3E-BD8E-79E71C9D40B6}"/>
              </a:ext>
            </a:extLst>
          </p:cNvPr>
          <p:cNvSpPr txBox="1"/>
          <p:nvPr/>
        </p:nvSpPr>
        <p:spPr>
          <a:xfrm>
            <a:off x="4022476" y="417818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A000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D71A5-5110-40AB-8B5C-79C14CD4135F}"/>
              </a:ext>
            </a:extLst>
          </p:cNvPr>
          <p:cNvSpPr txBox="1"/>
          <p:nvPr/>
        </p:nvSpPr>
        <p:spPr>
          <a:xfrm>
            <a:off x="5665070" y="41397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C000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CBC47-90D5-4AF9-8A7A-5CB2FE59F04F}"/>
              </a:ext>
            </a:extLst>
          </p:cNvPr>
          <p:cNvSpPr txBox="1"/>
          <p:nvPr/>
        </p:nvSpPr>
        <p:spPr>
          <a:xfrm>
            <a:off x="6743897" y="41397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D000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FD68B5-B19C-4513-BB0E-5E37D11AA55F}"/>
              </a:ext>
            </a:extLst>
          </p:cNvPr>
          <p:cNvSpPr txBox="1"/>
          <p:nvPr/>
        </p:nvSpPr>
        <p:spPr>
          <a:xfrm>
            <a:off x="7918304" y="41159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E000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BE6111-7D38-493D-81C4-6492B2FDD4CE}"/>
              </a:ext>
            </a:extLst>
          </p:cNvPr>
          <p:cNvSpPr txBox="1"/>
          <p:nvPr/>
        </p:nvSpPr>
        <p:spPr>
          <a:xfrm>
            <a:off x="9266217" y="413978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Arial" panose="020B0604020202020204" pitchFamily="34" charset="0"/>
                <a:cs typeface="Arial" panose="020B0604020202020204" pitchFamily="34" charset="0"/>
              </a:rPr>
              <a:t>FFFF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7B8745-9987-44D6-BD75-73586A83F8B4}"/>
              </a:ext>
            </a:extLst>
          </p:cNvPr>
          <p:cNvSpPr/>
          <p:nvPr/>
        </p:nvSpPr>
        <p:spPr bwMode="auto">
          <a:xfrm>
            <a:off x="2144688" y="5157192"/>
            <a:ext cx="288032" cy="1080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BB0A9C-571D-4535-A919-28F75AB0EF6B}"/>
              </a:ext>
            </a:extLst>
          </p:cNvPr>
          <p:cNvSpPr/>
          <p:nvPr/>
        </p:nvSpPr>
        <p:spPr bwMode="auto">
          <a:xfrm>
            <a:off x="7297832" y="2909003"/>
            <a:ext cx="1343747" cy="519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400" dirty="0">
                <a:solidFill>
                  <a:schemeClr val="tx1"/>
                </a:solidFill>
                <a:latin typeface="Consolas" panose="020B0609020204030204" pitchFamily="49" charset="0"/>
              </a:rPr>
              <a:t>00 01 02 03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40 41 42 43</a:t>
            </a:r>
          </a:p>
        </p:txBody>
      </p:sp>
    </p:spTree>
    <p:extLst>
      <p:ext uri="{BB962C8B-B14F-4D97-AF65-F5344CB8AC3E}">
        <p14:creationId xmlns:p14="http://schemas.microsoft.com/office/powerpoint/2010/main" val="1303991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E682-F5B9-4946-9176-F9D7661B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F430-3BAB-4447-BD98-BBA42360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https://media.ccc.de/v/34c3-9064-the_ultimate_apollo_guidance_computer_talk</a:t>
            </a:r>
            <a:endParaRPr lang="de-CH" dirty="0"/>
          </a:p>
          <a:p>
            <a:endParaRPr lang="en-US" dirty="0"/>
          </a:p>
          <a:p>
            <a:r>
              <a:rPr lang="de-CH" dirty="0">
                <a:hlinkClick r:id="rId3"/>
              </a:rPr>
              <a:t>https://media.defcon.org/DEF%20CON%2025/DEF%20CON%2025%20presentations/DEFCON-25-Christopher-Domas-Breaking-The-x86-ISA.pdf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9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CPU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Pentium Die</a:t>
            </a:r>
            <a:endParaRPr lang="de-CH"/>
          </a:p>
        </p:txBody>
      </p:sp>
      <p:pic>
        <p:nvPicPr>
          <p:cNvPr id="2050" name="Picture 2" descr="Image result for intel pentium 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47624"/>
            <a:ext cx="6334125" cy="68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9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-4965"/>
            <a:ext cx="4469145" cy="678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694946"/>
      </p:ext>
    </p:extLst>
  </p:cSld>
  <p:clrMapOvr>
    <a:masterClrMapping/>
  </p:clrMapOvr>
</p:sld>
</file>

<file path=ppt/theme/theme1.xml><?xml version="1.0" encoding="utf-8"?>
<a:theme xmlns:a="http://schemas.openxmlformats.org/drawingml/2006/main" name="CSCH_presentation_empty_english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FF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CA"/>
      </a:accent5>
      <a:accent6>
        <a:srgbClr val="2D2DB9"/>
      </a:accent6>
      <a:hlink>
        <a:srgbClr val="000000"/>
      </a:hlink>
      <a:folHlink>
        <a:srgbClr val="000000"/>
      </a:folHlink>
    </a:clrScheme>
    <a:fontScheme name="compass_security_firmenpraesentation_master_7">
      <a:majorFont>
        <a:latin typeface="Avenir LT Std 55 Roman"/>
        <a:ea typeface=""/>
        <a:cs typeface=""/>
      </a:majorFont>
      <a:minorFont>
        <a:latin typeface="Avenir LT Std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ln w="0" cap="rnd" cmpd="sng" algn="ctr">
          <a:noFill/>
          <a:prstDash val="sysDot"/>
          <a:round/>
          <a:headEnd type="none" w="sm" len="sm"/>
          <a:tailEnd type="none" w="sm" len="sm"/>
        </a:ln>
        <a:effectLst/>
      </a:spPr>
      <a:bodyPr vert="horz" wrap="square" lIns="93600" tIns="46800" rIns="936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ln w="0" cap="rnd" cmpd="sng" algn="ctr">
          <a:noFill/>
          <a:prstDash val="sysDot"/>
          <a:round/>
          <a:headEnd type="none" w="sm" len="sm"/>
          <a:tailEnd type="none" w="sm" len="sm"/>
        </a:ln>
        <a:effectLst/>
      </a:spPr>
      <a:bodyPr vert="horz" wrap="square" lIns="93600" tIns="46800" rIns="936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compass_security_firmenpraesentation_master_7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_security_firmenpraesentation_master_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_security_firmenpraesentation_master_7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_security_firmenpraesentation_master_7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_security_firmenpraesentation_master_7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_security_firmenpraesentation_master_7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_security_firmenpraesentation_master_7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CSCH_presentation_empty_english</Template>
  <TotalTime>0</TotalTime>
  <Words>2321</Words>
  <Application>Microsoft Office PowerPoint</Application>
  <PresentationFormat>A4 Paper (210x297 mm)</PresentationFormat>
  <Paragraphs>574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</vt:lpstr>
      <vt:lpstr>Arial Rounded MT Bold</vt:lpstr>
      <vt:lpstr>Avenir LT Std 45 Book</vt:lpstr>
      <vt:lpstr>Avenir LT Std 55 Roman</vt:lpstr>
      <vt:lpstr>Avenir LT Std 65 Medium</vt:lpstr>
      <vt:lpstr>Avenir LT Std 85 Heavy</vt:lpstr>
      <vt:lpstr>Avenir LT Std 95 Black</vt:lpstr>
      <vt:lpstr>Consolas</vt:lpstr>
      <vt:lpstr>Courier New</vt:lpstr>
      <vt:lpstr>Marlett</vt:lpstr>
      <vt:lpstr>Verdana</vt:lpstr>
      <vt:lpstr>Wingdings</vt:lpstr>
      <vt:lpstr>CSCH_presentation_empty_english</vt:lpstr>
      <vt:lpstr>Intel Architecture</vt:lpstr>
      <vt:lpstr>Content</vt:lpstr>
      <vt:lpstr>Intel Architecture Intel CPU</vt:lpstr>
      <vt:lpstr>Intel CPU</vt:lpstr>
      <vt:lpstr>Intel CPU</vt:lpstr>
      <vt:lpstr>Intermezzo: Chip De-caping and Analysis</vt:lpstr>
      <vt:lpstr>Intel CPU</vt:lpstr>
      <vt:lpstr>Intel CPU</vt:lpstr>
      <vt:lpstr>PowerPoint Presentation</vt:lpstr>
      <vt:lpstr>Overview: Computerz</vt:lpstr>
      <vt:lpstr>Overview: Computerz</vt:lpstr>
      <vt:lpstr>Overview: Computerz</vt:lpstr>
      <vt:lpstr>Overview: Computerz</vt:lpstr>
      <vt:lpstr>Overview: CPU Registers</vt:lpstr>
      <vt:lpstr>Overview: CPU Registers</vt:lpstr>
      <vt:lpstr>Overview: CPU Registers</vt:lpstr>
      <vt:lpstr>Overview: CPU Registers</vt:lpstr>
      <vt:lpstr>Overview: CPU Registers</vt:lpstr>
      <vt:lpstr>Overview: CPU Registers</vt:lpstr>
      <vt:lpstr>Overview: CPU Registers</vt:lpstr>
      <vt:lpstr>Overview: CPU Registers</vt:lpstr>
      <vt:lpstr>How a CPU interprets instructions</vt:lpstr>
      <vt:lpstr>CPU Instructions</vt:lpstr>
      <vt:lpstr>CPU Instructions</vt:lpstr>
      <vt:lpstr>CPU Instructions</vt:lpstr>
      <vt:lpstr>CPU Instructions</vt:lpstr>
      <vt:lpstr>CPU Instructions</vt:lpstr>
      <vt:lpstr>Overview: Computerz</vt:lpstr>
      <vt:lpstr>Overview: Computerz</vt:lpstr>
      <vt:lpstr>Hex Numbers, and Little Endian</vt:lpstr>
      <vt:lpstr>Hex Numbers, and Little Endian</vt:lpstr>
      <vt:lpstr>Hex Numbers, and Little Endian</vt:lpstr>
      <vt:lpstr>Decimal Numbers</vt:lpstr>
      <vt:lpstr>Hex Numbers</vt:lpstr>
      <vt:lpstr>Hex numbers</vt:lpstr>
      <vt:lpstr>Hex Numbers</vt:lpstr>
      <vt:lpstr>Hex Numbers</vt:lpstr>
      <vt:lpstr>Endianness</vt:lpstr>
      <vt:lpstr>Endianness: Big Endian (ARM)</vt:lpstr>
      <vt:lpstr>Endianness: Little Endian (Intel)</vt:lpstr>
      <vt:lpstr>Endianness: Little Endian (Intel)</vt:lpstr>
      <vt:lpstr>Endianness: Little endian</vt:lpstr>
      <vt:lpstr>Numbers in memory</vt:lpstr>
      <vt:lpstr>Numbers in memory</vt:lpstr>
      <vt:lpstr>Numbers in memory</vt:lpstr>
      <vt:lpstr>ASCII</vt:lpstr>
      <vt:lpstr>ASCII - Hexdump</vt:lpstr>
      <vt:lpstr>Numbers in memory</vt:lpstr>
      <vt:lpstr>Numbers test!</vt:lpstr>
      <vt:lpstr>Operating System Basics</vt:lpstr>
      <vt:lpstr>OS Basics: Rings</vt:lpstr>
      <vt:lpstr>OS Basics: Rings</vt:lpstr>
      <vt:lpstr>OS Basics: Processes</vt:lpstr>
      <vt:lpstr>OS Basics: Processes</vt:lpstr>
      <vt:lpstr>OS Basics: Process and Memory</vt:lpstr>
      <vt:lpstr>OS Basics – Kernelspace/Userspace</vt:lpstr>
      <vt:lpstr>OS Basics: Process and Memory</vt:lpstr>
      <vt:lpstr>OS Basics: Process and Memory</vt:lpstr>
      <vt:lpstr>OS Overview</vt:lpstr>
      <vt:lpstr>OS Overview</vt:lpstr>
      <vt:lpstr>OS Overview</vt:lpstr>
      <vt:lpstr>OS Overview</vt:lpstr>
      <vt:lpstr>32 bit vs 64 bit</vt:lpstr>
      <vt:lpstr>32bit vs 64bit</vt:lpstr>
      <vt:lpstr>32bit vs 64bit</vt:lpstr>
      <vt:lpstr>32bit vs 64bit</vt:lpstr>
      <vt:lpstr>32bit vs 64bit</vt:lpstr>
      <vt:lpstr>32bit vs 64bit</vt:lpstr>
      <vt:lpstr>32bit vs 64bit</vt:lpstr>
      <vt:lpstr>32bit vs 64 bit</vt:lpstr>
      <vt:lpstr>32bit vs 64bit</vt:lpstr>
      <vt:lpstr>C64</vt:lpstr>
      <vt:lpstr>Commodore 64</vt:lpstr>
      <vt:lpstr>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Dobin Rutishauser</dc:creator>
  <cp:lastModifiedBy>dobin</cp:lastModifiedBy>
  <cp:revision>93</cp:revision>
  <cp:lastPrinted>1999-09-08T18:00:21Z</cp:lastPrinted>
  <dcterms:created xsi:type="dcterms:W3CDTF">2016-03-14T12:32:55Z</dcterms:created>
  <dcterms:modified xsi:type="dcterms:W3CDTF">2019-02-25T19:26:53Z</dcterms:modified>
</cp:coreProperties>
</file>